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4"/>
  </p:notesMasterIdLst>
  <p:handoutMasterIdLst>
    <p:handoutMasterId r:id="rId25"/>
  </p:handoutMasterIdLst>
  <p:sldIdLst>
    <p:sldId id="531" r:id="rId2"/>
    <p:sldId id="289" r:id="rId3"/>
    <p:sldId id="533" r:id="rId4"/>
    <p:sldId id="292" r:id="rId5"/>
    <p:sldId id="535" r:id="rId6"/>
    <p:sldId id="294" r:id="rId7"/>
    <p:sldId id="536" r:id="rId8"/>
    <p:sldId id="532" r:id="rId9"/>
    <p:sldId id="302" r:id="rId10"/>
    <p:sldId id="303" r:id="rId11"/>
    <p:sldId id="534" r:id="rId12"/>
    <p:sldId id="537" r:id="rId13"/>
    <p:sldId id="538" r:id="rId14"/>
    <p:sldId id="539" r:id="rId15"/>
    <p:sldId id="542" r:id="rId16"/>
    <p:sldId id="540" r:id="rId17"/>
    <p:sldId id="541" r:id="rId18"/>
    <p:sldId id="546" r:id="rId19"/>
    <p:sldId id="547" r:id="rId20"/>
    <p:sldId id="306" r:id="rId21"/>
    <p:sldId id="307" r:id="rId22"/>
    <p:sldId id="301" r:id="rId23"/>
  </p:sldIdLst>
  <p:sldSz cx="12192000" cy="6858000"/>
  <p:notesSz cx="6858000" cy="9144000"/>
  <p:embeddedFontLst>
    <p:embeddedFont>
      <p:font typeface="Aharoni" panose="02010803020104030203" pitchFamily="2" charset="-79"/>
      <p:bold r:id="rId26"/>
    </p:embeddedFont>
    <p:embeddedFont>
      <p:font typeface="Montserrat" panose="00000500000000000000" pitchFamily="2" charset="0"/>
      <p:regular r:id="rId27"/>
      <p:bold r:id="rId28"/>
      <p:italic r:id="rId29"/>
      <p:boldItalic r:id="rId30"/>
    </p:embeddedFont>
    <p:embeddedFont>
      <p:font typeface="Montserrat Medium" panose="00000600000000000000" pitchFamily="2" charset="0"/>
      <p:regular r:id="rId31"/>
      <p:italic r:id="rId32"/>
    </p:embeddedFont>
    <p:embeddedFont>
      <p:font typeface="Open Sans" panose="020B0606030504020204" pitchFamily="34" charset="0"/>
      <p:regular r:id="rId33"/>
      <p:bold r:id="rId34"/>
      <p:italic r:id="rId35"/>
      <p:boldItalic r:id="rId36"/>
    </p:embeddedFont>
    <p:embeddedFont>
      <p:font typeface="Plus Jakarta Sans" panose="020B0604020202020204" charset="0"/>
      <p:regular r:id="rId37"/>
      <p:bold r:id="rId38"/>
      <p:italic r:id="rId39"/>
      <p:boldItalic r:id="rId40"/>
    </p:embeddedFont>
    <p:embeddedFont>
      <p:font typeface="Poppins SemiBold" panose="00000700000000000000" pitchFamily="2" charset="0"/>
      <p:bold r:id="rId41"/>
    </p:embeddedFont>
    <p:embeddedFont>
      <p:font typeface="Verdana" panose="020B0604030504040204" pitchFamily="34" charset="0"/>
      <p:regular r:id="rId42"/>
      <p:bold r:id="rId43"/>
      <p:italic r:id="rId44"/>
      <p:boldItalic r:id="rId45"/>
    </p:embeddedFont>
  </p:embeddedFontLst>
  <p:custDataLst>
    <p:tags r:id="rId4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7" roundtripDataSignature="AMtx7miIyBGqFJiBIVMPSSJVJ08VgmQ4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A67AF0-5C5D-4359-BC0E-21EEB6918BDA}" v="437" dt="2025-03-21T09:32:46.180"/>
    <p1510:client id="{0E850A0F-B43A-486C-8EFB-A18E385F30AD}" v="1" dt="2025-03-22T05:29:54.963"/>
    <p1510:client id="{EBDD01FA-6B62-44E6-8E37-D0C27DAE0FD5}" v="69" dt="2025-03-21T15:29:01.949"/>
  </p1510:revLst>
</p1510:revInfo>
</file>

<file path=ppt/tableStyles.xml><?xml version="1.0" encoding="utf-8"?>
<a:tblStyleLst xmlns:a="http://schemas.openxmlformats.org/drawingml/2006/main" def="{DE7AD339-51BE-4A38-A1C7-CCF28897F289}">
  <a:tblStyle styleId="{DE7AD339-51BE-4A38-A1C7-CCF28897F28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A924C56-2605-4F23-9EB3-E9BB6EE8B9F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51EE4F-AFDD-4CAF-9A68-E5F7998E488A}"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E93928-965C-4434-93D3-DF2355B07969}" styleName="Table_3">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F631A4-29D2-40AD-BCCE-37D0C2C57A83}"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26335F9-F63F-485A-8836-33AD16E12051}" styleName="Table_5">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376B42-5B4D-4A95-80B0-B5B1E67FD56F}" styleName="Table_6">
    <a:wholeTbl>
      <a:tcTxStyle b="off" i="off">
        <a:font>
          <a:latin typeface="Arial"/>
          <a:ea typeface="Arial"/>
          <a:cs typeface="Arial"/>
        </a:font>
        <a:srgbClr val="28282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rgbClr val="FFFFFF"/>
      </a:tcTxStyle>
      <a:tcStyle>
        <a:tcBdr/>
        <a:fill>
          <a:solidFill>
            <a:srgbClr val="FFC639"/>
          </a:solidFill>
        </a:fill>
      </a:tcStyle>
    </a:lastCol>
    <a:firstCol>
      <a:tcTxStyle b="on" i="off">
        <a:font>
          <a:latin typeface="Arial"/>
          <a:ea typeface="Arial"/>
          <a:cs typeface="Arial"/>
        </a:font>
        <a:srgbClr val="FFFFFF"/>
      </a:tcTxStyle>
      <a:tcStyle>
        <a:tcBdr/>
        <a:fill>
          <a:solidFill>
            <a:srgbClr val="FFC639"/>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FFC639"/>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FFC63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6" y="8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89" Type="http://schemas.openxmlformats.org/officeDocument/2006/relationships/presProps" Target="presProps.xml"/><Relationship Id="rId7" Type="http://schemas.openxmlformats.org/officeDocument/2006/relationships/slide" Target="slides/slide6.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87" Type="http://customschemas.google.com/relationships/presentationmetadata" Target="metadata"/><Relationship Id="rId5" Type="http://schemas.openxmlformats.org/officeDocument/2006/relationships/slide" Target="slides/slide4.xml"/><Relationship Id="rId90"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8" Type="http://schemas.openxmlformats.org/officeDocument/2006/relationships/slide" Target="slides/slide7.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font" Target="fonts/font16.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5F02E-3C08-AE1E-8586-E8E7CD0990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7E25FAD-57C3-48A0-8DDC-E6630F162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t>22-03-2025</a:t>
            </a:fld>
            <a:endParaRPr lang="en-IN"/>
          </a:p>
        </p:txBody>
      </p:sp>
      <p:sp>
        <p:nvSpPr>
          <p:cNvPr id="4" name="Footer Placeholder 3">
            <a:extLst>
              <a:ext uri="{FF2B5EF4-FFF2-40B4-BE49-F238E27FC236}">
                <a16:creationId xmlns:a16="http://schemas.microsoft.com/office/drawing/2014/main" id="{2965DB5B-4D1B-4F17-4428-BC3F45942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B6874CE-76D5-C303-BA82-2A7E796E0B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t>‹#›</a:t>
            </a:fld>
            <a:endParaRPr lang="en-IN"/>
          </a:p>
        </p:txBody>
      </p:sp>
    </p:spTree>
    <p:extLst>
      <p:ext uri="{BB962C8B-B14F-4D97-AF65-F5344CB8AC3E}">
        <p14:creationId xmlns:p14="http://schemas.microsoft.com/office/powerpoint/2010/main" val="1327233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Plus Jakarta Sans"/>
                <a:ea typeface="Plus Jakarta Sans"/>
                <a:cs typeface="Plus Jakarta Sans"/>
                <a:sym typeface="Plus Jakarta Sans"/>
              </a:rPr>
              <a:t>1</a:t>
            </a:fld>
            <a:endParaRPr lang="en-US" sz="1200" b="0" i="0" u="none" strike="noStrike" cap="none">
              <a:solidFill>
                <a:schemeClr val="dk1"/>
              </a:solidFill>
              <a:latin typeface="Plus Jakarta Sans"/>
              <a:ea typeface="Plus Jakarta Sans"/>
              <a:cs typeface="Plus Jakarta Sans"/>
              <a:sym typeface="Plus Jakarta Sans"/>
            </a:endParaRPr>
          </a:p>
        </p:txBody>
      </p:sp>
    </p:spTree>
    <p:extLst>
      <p:ext uri="{BB962C8B-B14F-4D97-AF65-F5344CB8AC3E}">
        <p14:creationId xmlns:p14="http://schemas.microsoft.com/office/powerpoint/2010/main" val="2739430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37692"/>
              </a:buClr>
              <a:buSzPts val="2400"/>
              <a:buFont typeface="Poppins SemiBold"/>
              <a:buNone/>
              <a:defRPr sz="2400" b="0" i="0" u="none" strike="noStrike" cap="none">
                <a:solidFill>
                  <a:srgbClr val="03769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9" name="Google Shape;29;g2f68141a545_0_445"/>
          <p:cNvPicPr preferRelativeResize="0"/>
          <p:nvPr/>
        </p:nvPicPr>
        <p:blipFill rotWithShape="1">
          <a:blip r:embed="rId2">
            <a:alphaModFix/>
          </a:blip>
          <a:src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rotWithShape="1">
          <a:blip r:embed="rId3">
            <a:alphaModFix/>
          </a:blip>
          <a:srcRect/>
          <a:stretch/>
        </p:blipFill>
        <p:spPr>
          <a:xfrm>
            <a:off x="1010470" y="5707756"/>
            <a:ext cx="805981" cy="904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a:buChar char="●"/>
              <a:defRPr sz="1400" b="0" i="0" u="none" strike="noStrike" cap="none">
                <a:solidFill>
                  <a:srgbClr val="000000"/>
                </a:solidFill>
                <a:latin typeface="Aharoni"/>
                <a:ea typeface="Aharoni"/>
                <a:cs typeface="Aharoni"/>
                <a:sym typeface="Aharoni"/>
              </a:defRPr>
            </a:lvl1pPr>
            <a:lvl2pPr marL="914400" marR="0" lvl="1"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1pPr>
            <a:lvl2pPr marL="0" marR="0" lvl="1"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2pPr>
            <a:lvl3pPr marL="0" marR="0" lvl="2"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3pPr>
            <a:lvl4pPr marL="0" marR="0" lvl="3"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4pPr>
            <a:lvl5pPr marL="0" marR="0" lvl="4"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5pPr>
            <a:lvl6pPr marL="0" marR="0" lvl="5"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6pPr>
            <a:lvl7pPr marL="0" marR="0" lvl="6"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7pPr>
            <a:lvl8pPr marL="0" marR="0" lvl="7"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8pPr>
            <a:lvl9pPr marL="0" marR="0" lvl="8"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a:buChar char="●"/>
              <a:defRPr sz="60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rgbClr val="000000"/>
                </a:solidFill>
                <a:latin typeface="Aharoni"/>
                <a:ea typeface="Aharoni"/>
                <a:cs typeface="Aharoni"/>
                <a:sym typeface="Aharon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3373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a:solidFill>
                  <a:srgbClr val="7F7F7F"/>
                </a:solidFill>
                <a:latin typeface="Open Sans"/>
                <a:ea typeface="Open Sans"/>
                <a:cs typeface="Open Sans"/>
                <a:sym typeface="Open Sans"/>
              </a:rPr>
              <a:t>Dept EECE, GST Bengaluru</a:t>
            </a:r>
            <a:endParaRPr sz="1800" b="0" i="0" u="none" strike="noStrike" cap="none">
              <a:solidFill>
                <a:srgbClr val="7F7F7F"/>
              </a:solidFill>
              <a:latin typeface="Open Sans"/>
              <a:ea typeface="Open Sans"/>
              <a:cs typeface="Open Sans"/>
              <a:sym typeface="Open Sans"/>
            </a:endParaRPr>
          </a:p>
        </p:txBody>
      </p:sp>
      <p:pic>
        <p:nvPicPr>
          <p:cNvPr id="11" name="Google Shape;11;p64"/>
          <p:cNvPicPr preferRelativeResize="0"/>
          <p:nvPr userDrawn="1"/>
        </p:nvPicPr>
        <p:blipFill rotWithShape="1">
          <a:blip r:embed="rId11">
            <a:alphaModFix/>
          </a:blip>
          <a:src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7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2AE9A7-FBD8-C9FF-7958-4AF112522506}"/>
              </a:ext>
            </a:extLst>
          </p:cNvPr>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6" name="Google Shape;88;p1">
            <a:extLst>
              <a:ext uri="{FF2B5EF4-FFF2-40B4-BE49-F238E27FC236}">
                <a16:creationId xmlns:a16="http://schemas.microsoft.com/office/drawing/2014/main" id="{74F321D0-F3BA-5572-DBB4-C5E77739C8E5}"/>
              </a:ext>
            </a:extLst>
          </p:cNvPr>
          <p:cNvSpPr txBox="1"/>
          <p:nvPr/>
        </p:nvSpPr>
        <p:spPr>
          <a:xfrm>
            <a:off x="2904067" y="315775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a:solidFill>
                  <a:srgbClr val="007069"/>
                </a:solidFill>
                <a:latin typeface="Open Sans"/>
                <a:ea typeface="Open Sans"/>
                <a:cs typeface="Open Sans"/>
                <a:sym typeface="Open Sans"/>
              </a:rPr>
              <a:t>GITAM (Deemed-to-be) University</a:t>
            </a:r>
            <a:endParaRPr lang="en-US" sz="2800"/>
          </a:p>
        </p:txBody>
      </p:sp>
      <p:sp>
        <p:nvSpPr>
          <p:cNvPr id="11" name="Google Shape;93;p1">
            <a:extLst>
              <a:ext uri="{FF2B5EF4-FFF2-40B4-BE49-F238E27FC236}">
                <a16:creationId xmlns:a16="http://schemas.microsoft.com/office/drawing/2014/main" id="{5F318AA7-C96A-3AAD-7C94-E53133C5AD6C}"/>
              </a:ext>
            </a:extLst>
          </p:cNvPr>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7F7F7F"/>
                </a:solidFill>
                <a:latin typeface="Montserrat Medium"/>
                <a:ea typeface="Montserrat Medium"/>
                <a:cs typeface="Montserrat Medium"/>
                <a:sym typeface="Montserrat Medium"/>
              </a:rPr>
              <a:t>www.gitam.edu</a:t>
            </a:r>
            <a:endParaRPr sz="1200" b="0" i="0" u="none" strike="noStrike" cap="none">
              <a:solidFill>
                <a:srgbClr val="7F7F7F"/>
              </a:solidFill>
              <a:latin typeface="Montserrat Medium"/>
              <a:ea typeface="Montserrat Medium"/>
              <a:cs typeface="Montserrat Medium"/>
              <a:sym typeface="Montserrat Medium"/>
            </a:endParaRPr>
          </a:p>
        </p:txBody>
      </p:sp>
      <p:grpSp>
        <p:nvGrpSpPr>
          <p:cNvPr id="12" name="Google Shape;94;p1">
            <a:extLst>
              <a:ext uri="{FF2B5EF4-FFF2-40B4-BE49-F238E27FC236}">
                <a16:creationId xmlns:a16="http://schemas.microsoft.com/office/drawing/2014/main" id="{27E17DC4-EBA4-36D1-CC55-FFAF1FD93FF1}"/>
              </a:ext>
            </a:extLst>
          </p:cNvPr>
          <p:cNvGrpSpPr/>
          <p:nvPr/>
        </p:nvGrpSpPr>
        <p:grpSpPr>
          <a:xfrm rot="2700000">
            <a:off x="5984712" y="5183993"/>
            <a:ext cx="231043" cy="225933"/>
            <a:chOff x="11087593" y="13905"/>
            <a:chExt cx="1085533" cy="1061509"/>
          </a:xfrm>
        </p:grpSpPr>
        <p:sp>
          <p:nvSpPr>
            <p:cNvPr id="13" name="Google Shape;95;p1">
              <a:extLst>
                <a:ext uri="{FF2B5EF4-FFF2-40B4-BE49-F238E27FC236}">
                  <a16:creationId xmlns:a16="http://schemas.microsoft.com/office/drawing/2014/main" id="{AE7092A2-B102-1273-6C25-E1736799EF72}"/>
                </a:ext>
              </a:extLst>
            </p:cNvPr>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4" name="Google Shape;96;p1">
              <a:extLst>
                <a:ext uri="{FF2B5EF4-FFF2-40B4-BE49-F238E27FC236}">
                  <a16:creationId xmlns:a16="http://schemas.microsoft.com/office/drawing/2014/main" id="{CD50D2DC-2455-5951-3C5D-BB02F217709E}"/>
                </a:ext>
              </a:extLst>
            </p:cNvPr>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sp>
        <p:nvSpPr>
          <p:cNvPr id="16" name="Google Shape;104;p1">
            <a:extLst>
              <a:ext uri="{FF2B5EF4-FFF2-40B4-BE49-F238E27FC236}">
                <a16:creationId xmlns:a16="http://schemas.microsoft.com/office/drawing/2014/main" id="{C323D64D-BE3D-E115-33E9-192C329B4C2B}"/>
              </a:ext>
            </a:extLst>
          </p:cNvPr>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a:solidFill>
                <a:schemeClr val="dk1"/>
              </a:solidFill>
              <a:latin typeface="Arial"/>
              <a:ea typeface="Arial"/>
              <a:cs typeface="Arial"/>
              <a:sym typeface="Arial"/>
            </a:endParaRPr>
          </a:p>
        </p:txBody>
      </p:sp>
      <p:sp>
        <p:nvSpPr>
          <p:cNvPr id="17" name="Google Shape;105;p1">
            <a:extLst>
              <a:ext uri="{FF2B5EF4-FFF2-40B4-BE49-F238E27FC236}">
                <a16:creationId xmlns:a16="http://schemas.microsoft.com/office/drawing/2014/main" id="{C9CF77E4-28A7-270F-8F1A-AFD4E8DCECCF}"/>
              </a:ext>
            </a:extLst>
          </p:cNvPr>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 name="Google Shape;111;p1">
            <a:extLst>
              <a:ext uri="{FF2B5EF4-FFF2-40B4-BE49-F238E27FC236}">
                <a16:creationId xmlns:a16="http://schemas.microsoft.com/office/drawing/2014/main" id="{037B6323-B919-404C-9A53-E2D1EEBBC29E}"/>
              </a:ext>
            </a:extLst>
          </p:cNvPr>
          <p:cNvSpPr/>
          <p:nvPr/>
        </p:nvSpPr>
        <p:spPr>
          <a:xfrm>
            <a:off x="631419" y="4450198"/>
            <a:ext cx="2432050"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Montserrat Medium"/>
                <a:ea typeface="Montserrat Medium"/>
                <a:cs typeface="Montserrat Medium"/>
                <a:sym typeface="Montserrat Medium"/>
              </a:rPr>
              <a:t>Project Team: </a:t>
            </a:r>
          </a:p>
          <a:p>
            <a:pPr marL="285750" indent="-285750">
              <a:buSzPts val="1400"/>
              <a:buChar char="•"/>
            </a:pPr>
            <a:r>
              <a:rPr lang="en-US" b="1">
                <a:solidFill>
                  <a:schemeClr val="dk1"/>
                </a:solidFill>
                <a:latin typeface="Montserrat Medium"/>
              </a:rPr>
              <a:t>Lokeshwar Reddy K</a:t>
            </a:r>
          </a:p>
          <a:p>
            <a:pPr marL="285750" indent="-285750">
              <a:buSzPts val="1400"/>
              <a:buChar char="•"/>
            </a:pPr>
            <a:r>
              <a:rPr lang="en-US" b="1">
                <a:solidFill>
                  <a:schemeClr val="dk1"/>
                </a:solidFill>
                <a:latin typeface="Montserrat Medium"/>
              </a:rPr>
              <a:t>Tejas V Reddy</a:t>
            </a:r>
          </a:p>
          <a:p>
            <a:pPr marL="285750" indent="-285750">
              <a:buSzPts val="1400"/>
              <a:buChar char="•"/>
            </a:pPr>
            <a:r>
              <a:rPr lang="en-US" b="1">
                <a:solidFill>
                  <a:schemeClr val="dk1"/>
                </a:solidFill>
                <a:latin typeface="Montserrat Medium"/>
              </a:rPr>
              <a:t>Vinay N S</a:t>
            </a:r>
          </a:p>
          <a:p>
            <a:pPr marL="285750" marR="0" lvl="0" indent="-285750" algn="ctr" rtl="0">
              <a:lnSpc>
                <a:spcPct val="100000"/>
              </a:lnSpc>
              <a:spcBef>
                <a:spcPts val="0"/>
              </a:spcBef>
              <a:spcAft>
                <a:spcPts val="0"/>
              </a:spcAft>
              <a:buClr>
                <a:srgbClr val="000000"/>
              </a:buClr>
              <a:buSzPts val="1400"/>
              <a:buChar char="•"/>
            </a:pPr>
            <a:endParaRPr sz="1400" b="1" i="0" u="none" strike="noStrike" cap="none">
              <a:solidFill>
                <a:schemeClr val="dk1"/>
              </a:solidFill>
              <a:latin typeface="Arial"/>
              <a:ea typeface="Arial"/>
              <a:cs typeface="Arial"/>
            </a:endParaRPr>
          </a:p>
        </p:txBody>
      </p:sp>
      <p:sp>
        <p:nvSpPr>
          <p:cNvPr id="20" name="Google Shape;111;p1">
            <a:extLst>
              <a:ext uri="{FF2B5EF4-FFF2-40B4-BE49-F238E27FC236}">
                <a16:creationId xmlns:a16="http://schemas.microsoft.com/office/drawing/2014/main" id="{663FF154-6303-06EF-099B-905F19C206B2}"/>
              </a:ext>
            </a:extLst>
          </p:cNvPr>
          <p:cNvSpPr/>
          <p:nvPr/>
        </p:nvSpPr>
        <p:spPr>
          <a:xfrm>
            <a:off x="9136999" y="5105719"/>
            <a:ext cx="3068461" cy="1231066"/>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Montserrat Medium"/>
                <a:ea typeface="Montserrat Medium"/>
                <a:cs typeface="Montserrat Medium"/>
                <a:sym typeface="Montserrat Medium"/>
              </a:rPr>
              <a:t>Project Mentor: </a:t>
            </a:r>
          </a:p>
          <a:p>
            <a:pPr marL="285750" indent="-285750">
              <a:buSzPts val="1400"/>
              <a:buFont typeface="Arial" panose="020B0604020202020204" pitchFamily="34" charset="0"/>
              <a:buChar char="•"/>
            </a:pPr>
            <a:r>
              <a:rPr lang="en-US" sz="1600" b="1">
                <a:solidFill>
                  <a:schemeClr val="dk1"/>
                </a:solidFill>
              </a:rPr>
              <a:t>Dr Jaya Prakash Sahoo</a:t>
            </a:r>
            <a:endParaRPr lang="en-US" sz="1600" b="1" i="0" u="none" strike="noStrike" cap="none">
              <a:solidFill>
                <a:schemeClr val="dk1"/>
              </a:solidFill>
              <a:latin typeface="Montserrat Medium"/>
              <a:ea typeface="Arial"/>
              <a:cs typeface="Arial"/>
            </a:endParaRPr>
          </a:p>
          <a:p>
            <a:pPr marL="0" marR="0" lvl="0" indent="0"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Montserrat Medium"/>
                <a:ea typeface="Montserrat Medium"/>
                <a:cs typeface="Montserrat Medium"/>
                <a:sym typeface="Montserrat Medium"/>
              </a:rPr>
              <a:t>Project In-charge: </a:t>
            </a:r>
            <a:endParaRPr lang="en-US" sz="1400" b="1" i="0" u="none" strike="noStrike" cap="none">
              <a:solidFill>
                <a:schemeClr val="dk1"/>
              </a:solidFill>
              <a:latin typeface="Montserrat Medium"/>
              <a:ea typeface="Montserrat Medium"/>
              <a:cs typeface="Montserrat Medium"/>
            </a:endParaRPr>
          </a:p>
          <a:p>
            <a:pPr marL="285750" indent="-285750">
              <a:buSzPts val="1400"/>
              <a:buFont typeface="Arial" panose="020B0604020202020204" pitchFamily="34" charset="0"/>
              <a:buChar char="•"/>
            </a:pPr>
            <a:r>
              <a:rPr lang="en-US" sz="1600" b="1">
                <a:solidFill>
                  <a:schemeClr val="dk1"/>
                </a:solidFill>
                <a:sym typeface="Montserrat Medium"/>
              </a:rPr>
              <a:t>Dr Ambar Bajpai</a:t>
            </a:r>
            <a:endParaRPr lang="en-US" sz="1600" b="1">
              <a:solidFill>
                <a:schemeClr val="dk1"/>
              </a:solidFill>
            </a:endParaRPr>
          </a:p>
          <a:p>
            <a:pPr marL="285750" indent="-285750">
              <a:buSzPts val="1400"/>
              <a:buFont typeface="Arial" panose="020B0604020202020204" pitchFamily="34" charset="0"/>
              <a:buChar char="•"/>
            </a:pPr>
            <a:endParaRPr lang="en-US" sz="1400" b="1" i="0" u="none" strike="noStrike" cap="none">
              <a:solidFill>
                <a:schemeClr val="dk1"/>
              </a:solidFill>
              <a:latin typeface="Arial"/>
              <a:ea typeface="Arial"/>
              <a:cs typeface="Arial"/>
            </a:endParaRPr>
          </a:p>
        </p:txBody>
      </p:sp>
      <p:pic>
        <p:nvPicPr>
          <p:cNvPr id="21" name="Google Shape;67;p1">
            <a:extLst>
              <a:ext uri="{FF2B5EF4-FFF2-40B4-BE49-F238E27FC236}">
                <a16:creationId xmlns:a16="http://schemas.microsoft.com/office/drawing/2014/main" id="{14559E83-6276-698C-A2DC-9D1D6C0E44CD}"/>
              </a:ext>
            </a:extLst>
          </p:cNvPr>
          <p:cNvPicPr preferRelativeResize="0"/>
          <p:nvPr/>
        </p:nvPicPr>
        <p:blipFill rotWithShape="1">
          <a:blip r:embed="rId3">
            <a:alphaModFix/>
          </a:blip>
          <a:srcRect/>
          <a:stretch/>
        </p:blipFill>
        <p:spPr>
          <a:xfrm>
            <a:off x="4493342" y="1778687"/>
            <a:ext cx="2782641" cy="1245671"/>
          </a:xfrm>
          <a:prstGeom prst="rect">
            <a:avLst/>
          </a:prstGeom>
          <a:noFill/>
          <a:ln>
            <a:noFill/>
          </a:ln>
        </p:spPr>
      </p:pic>
      <p:sp>
        <p:nvSpPr>
          <p:cNvPr id="22" name="Google Shape;88;p1">
            <a:extLst>
              <a:ext uri="{FF2B5EF4-FFF2-40B4-BE49-F238E27FC236}">
                <a16:creationId xmlns:a16="http://schemas.microsoft.com/office/drawing/2014/main" id="{8CF9D16E-FF17-2A50-8767-3A06BCEC2AD9}"/>
              </a:ext>
            </a:extLst>
          </p:cNvPr>
          <p:cNvSpPr txBox="1"/>
          <p:nvPr/>
        </p:nvSpPr>
        <p:spPr>
          <a:xfrm>
            <a:off x="2001890" y="264014"/>
            <a:ext cx="8902084"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sng" strike="noStrike" cap="none">
                <a:solidFill>
                  <a:srgbClr val="007069"/>
                </a:solidFill>
                <a:latin typeface="Open Sans"/>
                <a:ea typeface="Open Sans"/>
                <a:cs typeface="Open Sans"/>
                <a:sym typeface="Open Sans"/>
              </a:rPr>
              <a:t>Image Dehazing using Image Processing and Machine Learning Techniques </a:t>
            </a:r>
            <a:endParaRPr lang="en-US" sz="2800" u="sng"/>
          </a:p>
        </p:txBody>
      </p:sp>
      <p:sp>
        <p:nvSpPr>
          <p:cNvPr id="23" name="Google Shape;88;p1">
            <a:extLst>
              <a:ext uri="{FF2B5EF4-FFF2-40B4-BE49-F238E27FC236}">
                <a16:creationId xmlns:a16="http://schemas.microsoft.com/office/drawing/2014/main" id="{D8F66EB9-9CBE-8ACD-E616-93A5AE55CF5C}"/>
              </a:ext>
            </a:extLst>
          </p:cNvPr>
          <p:cNvSpPr txBox="1"/>
          <p:nvPr/>
        </p:nvSpPr>
        <p:spPr>
          <a:xfrm>
            <a:off x="4106192" y="1219681"/>
            <a:ext cx="4005016"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007069"/>
                </a:solidFill>
                <a:latin typeface="Open Sans"/>
                <a:ea typeface="Open Sans"/>
                <a:cs typeface="Open Sans"/>
                <a:sym typeface="Open Sans"/>
              </a:rPr>
              <a:t>Final </a:t>
            </a:r>
            <a:r>
              <a:rPr lang="en-US" sz="2000" b="1" i="0" u="none" strike="noStrike" cap="none">
                <a:solidFill>
                  <a:srgbClr val="007069"/>
                </a:solidFill>
                <a:latin typeface="Open Sans"/>
                <a:ea typeface="Open Sans"/>
                <a:cs typeface="Open Sans"/>
                <a:sym typeface="Open Sans"/>
              </a:rPr>
              <a:t>Review</a:t>
            </a:r>
            <a:endParaRPr lang="en-US" sz="2000"/>
          </a:p>
        </p:txBody>
      </p:sp>
      <p:sp>
        <p:nvSpPr>
          <p:cNvPr id="25" name="Google Shape;120;p76">
            <a:extLst>
              <a:ext uri="{FF2B5EF4-FFF2-40B4-BE49-F238E27FC236}">
                <a16:creationId xmlns:a16="http://schemas.microsoft.com/office/drawing/2014/main" id="{38A183C7-510B-0906-FECD-64BA2B628A0E}"/>
              </a:ext>
            </a:extLst>
          </p:cNvPr>
          <p:cNvSpPr/>
          <p:nvPr/>
        </p:nvSpPr>
        <p:spPr>
          <a:xfrm>
            <a:off x="133754" y="319460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a:solidFill>
                  <a:schemeClr val="lt1"/>
                </a:solidFill>
                <a:latin typeface="Verdana"/>
                <a:ea typeface="Verdana"/>
                <a:cs typeface="Verdana"/>
                <a:sym typeface="Verdana"/>
              </a:rPr>
              <a:t>AY 2021-25 </a:t>
            </a:r>
            <a:endParaRPr sz="900" b="1" i="0" u="none" strike="noStrike" cap="none">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B3C9655A-2680-CBD4-341A-460C55A63157}"/>
              </a:ext>
            </a:extLst>
          </p:cNvPr>
          <p:cNvSpPr/>
          <p:nvPr/>
        </p:nvSpPr>
        <p:spPr>
          <a:xfrm>
            <a:off x="9156701" y="2965412"/>
            <a:ext cx="2901546" cy="81890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a:solidFill>
                  <a:schemeClr val="lt1"/>
                </a:solidFill>
                <a:latin typeface="Verdana"/>
                <a:ea typeface="Verdana"/>
                <a:cs typeface="Verdana"/>
                <a:sym typeface="Verdana"/>
              </a:rPr>
              <a:t>Major Project</a:t>
            </a:r>
          </a:p>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a:solidFill>
                  <a:schemeClr val="lt1"/>
                </a:solidFill>
                <a:latin typeface="Verdana"/>
                <a:ea typeface="Verdana"/>
                <a:cs typeface="Verdana"/>
                <a:sym typeface="Verdana"/>
              </a:rPr>
              <a:t>Project ID: </a:t>
            </a:r>
            <a:r>
              <a:rPr lang="en-US" sz="1800" b="1">
                <a:solidFill>
                  <a:schemeClr val="lt1"/>
                </a:solidFill>
                <a:latin typeface="Verdana"/>
                <a:ea typeface="Verdana"/>
                <a:cs typeface="Verdana"/>
                <a:sym typeface="Verdana"/>
              </a:rPr>
              <a:t>A4(Alpha 12)</a:t>
            </a:r>
            <a:endParaRPr lang="en-US" sz="1800" b="1" i="0" u="none" strike="noStrike" cap="none">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29013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4FB4E-AB25-B986-6544-C029606954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2EDE2B-D87B-D03F-3482-F7F114A4F0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4" name="Google Shape;125;p3">
            <a:extLst>
              <a:ext uri="{FF2B5EF4-FFF2-40B4-BE49-F238E27FC236}">
                <a16:creationId xmlns:a16="http://schemas.microsoft.com/office/drawing/2014/main" id="{C625E54E-A86D-9B94-B470-0435C69F95E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Implementation and Results – Iteration 2 </a:t>
            </a:r>
            <a:endParaRPr lang="en-US" sz="1400" b="0" i="0" u="none" strike="noStrike" cap="none">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67B823CE-7BA9-D714-A424-29AA44BD6144}"/>
              </a:ext>
            </a:extLst>
          </p:cNvPr>
          <p:cNvSpPr txBox="1"/>
          <p:nvPr/>
        </p:nvSpPr>
        <p:spPr>
          <a:xfrm>
            <a:off x="452283" y="1146831"/>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a:latin typeface="Verdana" panose="020B0604030504040204" pitchFamily="34" charset="0"/>
                <a:ea typeface="Verdana" panose="020B0604030504040204" pitchFamily="34" charset="0"/>
              </a:rPr>
              <a:t>Iteration : Results + Validation against the use cases and test cases </a:t>
            </a:r>
          </a:p>
          <a:p>
            <a:pPr marL="0" marR="0" lvl="0" indent="0" rtl="0">
              <a:lnSpc>
                <a:spcPct val="100000"/>
              </a:lnSpc>
              <a:spcBef>
                <a:spcPts val="0"/>
              </a:spcBef>
              <a:spcAft>
                <a:spcPts val="0"/>
              </a:spcAft>
              <a:buNone/>
            </a:pPr>
            <a:endParaRPr lang="en-IN">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a:latin typeface="Verdana" panose="020B0604030504040204" pitchFamily="34" charset="0"/>
              <a:ea typeface="Verdana" panose="020B0604030504040204" pitchFamily="34" charset="0"/>
            </a:endParaRPr>
          </a:p>
          <a:p>
            <a:r>
              <a:rPr lang="en-US" sz="1600" b="1"/>
              <a:t>3.Training</a:t>
            </a:r>
          </a:p>
          <a:p>
            <a:pPr marL="285750" indent="-285750">
              <a:buFont typeface="Wingdings" panose="05000000000000000000" pitchFamily="2" charset="2"/>
              <a:buChar char="v"/>
            </a:pPr>
            <a:r>
              <a:rPr lang="en-US" sz="1600" b="1"/>
              <a:t>Loss Function:</a:t>
            </a:r>
            <a:endParaRPr lang="en-US" sz="1600"/>
          </a:p>
          <a:p>
            <a:pPr marL="742950" lvl="1" indent="-285750">
              <a:buFont typeface="Arial" panose="020B0604020202020204" pitchFamily="34" charset="0"/>
              <a:buChar char="•"/>
            </a:pPr>
            <a:r>
              <a:rPr lang="en-US" sz="1600"/>
              <a:t>Combination of Mean Squared Error (MSE) for pixel-wise accuracy and Structural Similarity Index Measure (SSIM) loss for perceptual quality.</a:t>
            </a:r>
          </a:p>
          <a:p>
            <a:pPr marL="457200" lvl="1"/>
            <a:endParaRPr lang="en-US" sz="1600"/>
          </a:p>
          <a:p>
            <a:pPr marL="457200" lvl="1"/>
            <a:endParaRPr lang="en-US" sz="1600"/>
          </a:p>
          <a:p>
            <a:pPr marL="457200" lvl="1"/>
            <a:endParaRPr lang="en-US" sz="1600"/>
          </a:p>
          <a:p>
            <a:r>
              <a:rPr lang="en-US" sz="1600" b="1"/>
              <a:t>4. Evaluation Metrics</a:t>
            </a:r>
          </a:p>
          <a:p>
            <a:endParaRPr lang="en-US" sz="1600" b="1"/>
          </a:p>
          <a:p>
            <a:pPr marL="285750" indent="-285750">
              <a:buFont typeface="Wingdings" panose="05000000000000000000" pitchFamily="2" charset="2"/>
              <a:buChar char="v"/>
            </a:pPr>
            <a:r>
              <a:rPr lang="en-US" sz="1600" b="1"/>
              <a:t>PSNR (Peak Signal-to-Noise Ratio):</a:t>
            </a:r>
            <a:r>
              <a:rPr lang="en-US" sz="1600"/>
              <a:t> Measures image reconstruction quality.</a:t>
            </a:r>
          </a:p>
          <a:p>
            <a:pPr marL="285750" indent="-285750">
              <a:buFont typeface="Wingdings" panose="05000000000000000000" pitchFamily="2" charset="2"/>
              <a:buChar char="v"/>
            </a:pPr>
            <a:r>
              <a:rPr lang="en-US" sz="1600" b="1"/>
              <a:t>SSIM (Structural Similarity Index):</a:t>
            </a:r>
            <a:r>
              <a:rPr lang="en-US" sz="1600"/>
              <a:t> Evaluates the perceptual similarity of dehazed images.</a:t>
            </a:r>
          </a:p>
          <a:p>
            <a:pPr marR="0" lvl="0" rtl="0">
              <a:lnSpc>
                <a:spcPct val="100000"/>
              </a:lnSpc>
              <a:spcBef>
                <a:spcPts val="0"/>
              </a:spcBef>
              <a:spcAft>
                <a:spcPts val="0"/>
              </a:spcAft>
            </a:pPr>
            <a:endParaRPr lang="en-IN">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761468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9959CE-76CF-D265-C7A4-5131C187E7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11</a:t>
            </a:fld>
            <a:endParaRPr lang="en-US"/>
          </a:p>
        </p:txBody>
      </p:sp>
      <p:sp>
        <p:nvSpPr>
          <p:cNvPr id="4" name="TextBox 3">
            <a:extLst>
              <a:ext uri="{FF2B5EF4-FFF2-40B4-BE49-F238E27FC236}">
                <a16:creationId xmlns:a16="http://schemas.microsoft.com/office/drawing/2014/main" id="{9284C594-516A-F31B-C13F-1389995DF1A0}"/>
              </a:ext>
            </a:extLst>
          </p:cNvPr>
          <p:cNvSpPr txBox="1"/>
          <p:nvPr/>
        </p:nvSpPr>
        <p:spPr>
          <a:xfrm>
            <a:off x="557636" y="353623"/>
            <a:ext cx="512753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Flow chart</a:t>
            </a:r>
          </a:p>
        </p:txBody>
      </p:sp>
      <p:pic>
        <p:nvPicPr>
          <p:cNvPr id="2" name="Picture 1" descr="A diagram of a network&#10;&#10;AI-generated content may be incorrect.">
            <a:extLst>
              <a:ext uri="{FF2B5EF4-FFF2-40B4-BE49-F238E27FC236}">
                <a16:creationId xmlns:a16="http://schemas.microsoft.com/office/drawing/2014/main" id="{7CAAB0ED-2041-AA16-C15F-5F76A4478FD6}"/>
              </a:ext>
            </a:extLst>
          </p:cNvPr>
          <p:cNvPicPr>
            <a:picLocks noChangeAspect="1"/>
          </p:cNvPicPr>
          <p:nvPr/>
        </p:nvPicPr>
        <p:blipFill>
          <a:blip r:embed="rId2"/>
          <a:stretch>
            <a:fillRect/>
          </a:stretch>
        </p:blipFill>
        <p:spPr>
          <a:xfrm>
            <a:off x="1376294" y="917906"/>
            <a:ext cx="9442431" cy="5394075"/>
          </a:xfrm>
          <a:prstGeom prst="rect">
            <a:avLst/>
          </a:prstGeom>
        </p:spPr>
      </p:pic>
    </p:spTree>
    <p:extLst>
      <p:ext uri="{BB962C8B-B14F-4D97-AF65-F5344CB8AC3E}">
        <p14:creationId xmlns:p14="http://schemas.microsoft.com/office/powerpoint/2010/main" val="428151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2C6B4C-2CC3-158E-1523-844E54F79C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16" name="TextBox 15">
            <a:extLst>
              <a:ext uri="{FF2B5EF4-FFF2-40B4-BE49-F238E27FC236}">
                <a16:creationId xmlns:a16="http://schemas.microsoft.com/office/drawing/2014/main" id="{86887FC2-82D0-C9E8-C9C0-B4B2A7157A95}"/>
              </a:ext>
            </a:extLst>
          </p:cNvPr>
          <p:cNvSpPr txBox="1"/>
          <p:nvPr/>
        </p:nvSpPr>
        <p:spPr>
          <a:xfrm>
            <a:off x="3132328" y="155331"/>
            <a:ext cx="6685280" cy="646331"/>
          </a:xfrm>
          <a:prstGeom prst="rect">
            <a:avLst/>
          </a:prstGeom>
          <a:noFill/>
        </p:spPr>
        <p:txBody>
          <a:bodyPr wrap="square" rtlCol="0">
            <a:spAutoFit/>
          </a:bodyPr>
          <a:lstStyle/>
          <a:p>
            <a:r>
              <a:rPr lang="en-US" sz="3600" b="1">
                <a:latin typeface="Montserrat Medium" panose="00000600000000000000" pitchFamily="2" charset="0"/>
              </a:rPr>
              <a:t>Architecture</a:t>
            </a:r>
            <a:r>
              <a:rPr lang="en-US" sz="3600"/>
              <a:t> </a:t>
            </a:r>
            <a:r>
              <a:rPr lang="en-US" sz="3600" b="1">
                <a:latin typeface="Montserrat Medium" panose="00000600000000000000" pitchFamily="2" charset="0"/>
              </a:rPr>
              <a:t>Diagram</a:t>
            </a:r>
            <a:r>
              <a:rPr lang="en-US" sz="3600"/>
              <a:t> </a:t>
            </a:r>
          </a:p>
        </p:txBody>
      </p:sp>
      <p:pic>
        <p:nvPicPr>
          <p:cNvPr id="5" name="Picture 4" descr="A diagram of a channel&#10;&#10;AI-generated content may be incorrect.">
            <a:extLst>
              <a:ext uri="{FF2B5EF4-FFF2-40B4-BE49-F238E27FC236}">
                <a16:creationId xmlns:a16="http://schemas.microsoft.com/office/drawing/2014/main" id="{ADB5FDF5-1535-6D6F-A9A8-3A02CDEF762C}"/>
              </a:ext>
            </a:extLst>
          </p:cNvPr>
          <p:cNvPicPr>
            <a:picLocks noChangeAspect="1"/>
          </p:cNvPicPr>
          <p:nvPr/>
        </p:nvPicPr>
        <p:blipFill>
          <a:blip r:embed="rId2"/>
          <a:stretch>
            <a:fillRect/>
          </a:stretch>
        </p:blipFill>
        <p:spPr>
          <a:xfrm>
            <a:off x="157163" y="1524000"/>
            <a:ext cx="11877675" cy="3810000"/>
          </a:xfrm>
          <a:prstGeom prst="rect">
            <a:avLst/>
          </a:prstGeom>
        </p:spPr>
      </p:pic>
    </p:spTree>
    <p:extLst>
      <p:ext uri="{BB962C8B-B14F-4D97-AF65-F5344CB8AC3E}">
        <p14:creationId xmlns:p14="http://schemas.microsoft.com/office/powerpoint/2010/main" val="2627088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E6E326-A07D-3E79-9A87-4416793C858B}"/>
              </a:ext>
            </a:extLst>
          </p:cNvPr>
          <p:cNvSpPr txBox="1"/>
          <p:nvPr/>
        </p:nvSpPr>
        <p:spPr>
          <a:xfrm>
            <a:off x="324899" y="221602"/>
            <a:ext cx="11481241" cy="6494085"/>
          </a:xfrm>
          <a:prstGeom prst="rect">
            <a:avLst/>
          </a:prstGeom>
          <a:noFill/>
        </p:spPr>
        <p:txBody>
          <a:bodyPr wrap="square" lIns="91440" tIns="45720" rIns="91440" bIns="45720" anchor="t">
            <a:spAutoFit/>
          </a:bodyPr>
          <a:lstStyle/>
          <a:p>
            <a:pPr algn="just"/>
            <a:r>
              <a:rPr lang="en-US" sz="1600" b="1" dirty="0">
                <a:latin typeface="+mj-lt"/>
                <a:ea typeface="SimSun"/>
              </a:rPr>
              <a:t>1.Input Layer (input)</a:t>
            </a:r>
            <a:endParaRPr lang="en-US" dirty="0">
              <a:ea typeface="SimSun"/>
            </a:endParaRPr>
          </a:p>
          <a:p>
            <a:pPr marL="285750" lvl="1" indent="-285750" algn="just">
              <a:buChar char="•"/>
            </a:pPr>
            <a:r>
              <a:rPr lang="en-US" sz="1600" dirty="0">
                <a:latin typeface="+mj-lt"/>
                <a:ea typeface="SimSun"/>
              </a:rPr>
              <a:t>Accepts 256×256 RGB images as input.</a:t>
            </a:r>
            <a:endParaRPr lang="en-US" sz="1600" dirty="0">
              <a:ea typeface="SimSun"/>
            </a:endParaRPr>
          </a:p>
          <a:p>
            <a:pPr marL="285750" lvl="1" indent="-285750" algn="just">
              <a:buChar char="•"/>
            </a:pPr>
            <a:r>
              <a:rPr lang="en-US" sz="1600" dirty="0">
                <a:latin typeface="+mj-lt"/>
                <a:ea typeface="SimSun"/>
              </a:rPr>
              <a:t>Normalizes pixel values for efficient processing.</a:t>
            </a:r>
            <a:endParaRPr lang="en-US" sz="1600" dirty="0">
              <a:ea typeface="SimSun"/>
            </a:endParaRPr>
          </a:p>
          <a:p>
            <a:pPr lvl="1" algn="just"/>
            <a:endParaRPr lang="en-US" sz="1600" dirty="0">
              <a:latin typeface="+mj-lt"/>
              <a:ea typeface="SimSun"/>
            </a:endParaRPr>
          </a:p>
          <a:p>
            <a:pPr algn="just"/>
            <a:r>
              <a:rPr lang="en-US" sz="1600" b="1" dirty="0">
                <a:latin typeface="+mj-lt"/>
                <a:ea typeface="SimSun"/>
              </a:rPr>
              <a:t>2.Multi-Scale Feature Extraction</a:t>
            </a:r>
            <a:endParaRPr lang="en-US" dirty="0">
              <a:ea typeface="SimSun"/>
            </a:endParaRPr>
          </a:p>
          <a:p>
            <a:pPr marL="285750" lvl="1" indent="-285750" algn="just">
              <a:buChar char="•"/>
            </a:pPr>
            <a:r>
              <a:rPr lang="en-US" sz="1600" b="1" dirty="0">
                <a:latin typeface="+mj-lt"/>
                <a:ea typeface="SimSun"/>
              </a:rPr>
              <a:t>3×3 Convolution Layer (conv1_3x3)</a:t>
            </a:r>
            <a:r>
              <a:rPr lang="en-US" sz="1600" dirty="0">
                <a:latin typeface="+mj-lt"/>
                <a:ea typeface="SimSun"/>
              </a:rPr>
              <a:t>: Captures fine details with a small receptive field (64 filters).</a:t>
            </a:r>
            <a:endParaRPr lang="en-US" dirty="0">
              <a:ea typeface="SimSun"/>
            </a:endParaRPr>
          </a:p>
          <a:p>
            <a:pPr marL="285750" lvl="1" indent="-285750" algn="just">
              <a:buChar char="•"/>
            </a:pPr>
            <a:r>
              <a:rPr lang="en-US" sz="1600" b="1" dirty="0">
                <a:latin typeface="+mj-lt"/>
                <a:ea typeface="SimSun"/>
              </a:rPr>
              <a:t>5×5 Convolution Layer (conv1_5x5)</a:t>
            </a:r>
            <a:r>
              <a:rPr lang="en-US" sz="1600" dirty="0">
                <a:latin typeface="+mj-lt"/>
                <a:ea typeface="SimSun"/>
              </a:rPr>
              <a:t>: Extracts broader contextual features with a larger receptive field (64 filters).</a:t>
            </a:r>
            <a:endParaRPr lang="en-US" dirty="0">
              <a:ea typeface="SimSun"/>
            </a:endParaRPr>
          </a:p>
          <a:p>
            <a:pPr marL="285750" lvl="1" indent="-285750" algn="just">
              <a:buChar char="•"/>
            </a:pPr>
            <a:r>
              <a:rPr lang="en-US" sz="1600" b="1" dirty="0" err="1">
                <a:latin typeface="+mj-lt"/>
                <a:ea typeface="SimSun"/>
              </a:rPr>
              <a:t>ReLU</a:t>
            </a:r>
            <a:r>
              <a:rPr lang="en-US" sz="1600" b="1" dirty="0">
                <a:latin typeface="+mj-lt"/>
                <a:ea typeface="SimSun"/>
              </a:rPr>
              <a:t> Activation (relu1, relu2)</a:t>
            </a:r>
            <a:r>
              <a:rPr lang="en-US" sz="1600" dirty="0">
                <a:latin typeface="+mj-lt"/>
                <a:ea typeface="SimSun"/>
              </a:rPr>
              <a:t>: Introduces non-linearity, allowing the model to learn complex patterns.</a:t>
            </a:r>
            <a:endParaRPr lang="en-US" dirty="0">
              <a:ea typeface="SimSun"/>
            </a:endParaRPr>
          </a:p>
          <a:p>
            <a:pPr marL="285750" lvl="1" indent="-285750" algn="just">
              <a:buChar char="•"/>
            </a:pPr>
            <a:endParaRPr lang="en-US" sz="1600" dirty="0">
              <a:latin typeface="+mj-lt"/>
              <a:ea typeface="SimSun"/>
            </a:endParaRPr>
          </a:p>
          <a:p>
            <a:pPr algn="just"/>
            <a:r>
              <a:rPr lang="en-US" sz="1600" b="1" dirty="0">
                <a:latin typeface="+mj-lt"/>
                <a:ea typeface="SimSun"/>
              </a:rPr>
              <a:t>3.Residual Learning</a:t>
            </a:r>
            <a:endParaRPr lang="en-US" dirty="0">
              <a:ea typeface="SimSun"/>
            </a:endParaRPr>
          </a:p>
          <a:p>
            <a:pPr marL="285750" lvl="1" indent="-285750" algn="just">
              <a:buChar char="•"/>
            </a:pPr>
            <a:r>
              <a:rPr lang="en-US" sz="1600" b="1" dirty="0">
                <a:latin typeface="+mj-lt"/>
                <a:ea typeface="SimSun"/>
              </a:rPr>
              <a:t>Addition Layer (add1)</a:t>
            </a:r>
            <a:r>
              <a:rPr lang="en-US" sz="1600" dirty="0">
                <a:latin typeface="+mj-lt"/>
                <a:ea typeface="SimSun"/>
              </a:rPr>
              <a:t>: Combines the outputs from both convolutional paths to enhance feature representation.</a:t>
            </a:r>
            <a:endParaRPr lang="en-US" dirty="0">
              <a:ea typeface="SimSun"/>
            </a:endParaRPr>
          </a:p>
          <a:p>
            <a:pPr marL="285750" lvl="1" indent="-285750" algn="just">
              <a:buChar char="•"/>
            </a:pPr>
            <a:endParaRPr lang="en-US" sz="1600" dirty="0">
              <a:latin typeface="+mj-lt"/>
              <a:ea typeface="SimSun"/>
            </a:endParaRPr>
          </a:p>
          <a:p>
            <a:pPr algn="just"/>
            <a:r>
              <a:rPr lang="en-US" sz="1600" b="1" dirty="0">
                <a:latin typeface="+mj-lt"/>
                <a:ea typeface="SimSun"/>
              </a:rPr>
              <a:t>4.Feature Refinement</a:t>
            </a:r>
            <a:endParaRPr lang="en-US" dirty="0">
              <a:ea typeface="SimSun"/>
            </a:endParaRPr>
          </a:p>
          <a:p>
            <a:pPr marL="285750" lvl="1" indent="-285750" algn="just">
              <a:buChar char="•"/>
            </a:pPr>
            <a:r>
              <a:rPr lang="en-US" sz="1600" b="1" dirty="0">
                <a:latin typeface="+mj-lt"/>
                <a:ea typeface="SimSun"/>
              </a:rPr>
              <a:t>3×3 Convolution Layer (conv2)</a:t>
            </a:r>
            <a:r>
              <a:rPr lang="en-US" sz="1600" dirty="0">
                <a:latin typeface="+mj-lt"/>
                <a:ea typeface="SimSun"/>
              </a:rPr>
              <a:t>: Further processes combined features to refine extracted information (64 filters).</a:t>
            </a:r>
            <a:endParaRPr lang="en-US" dirty="0">
              <a:ea typeface="SimSun"/>
            </a:endParaRPr>
          </a:p>
          <a:p>
            <a:pPr marL="285750" lvl="1" indent="-285750" algn="just">
              <a:buChar char="•"/>
            </a:pPr>
            <a:r>
              <a:rPr lang="en-US" sz="1600" b="1" dirty="0" err="1">
                <a:latin typeface="+mj-lt"/>
                <a:ea typeface="SimSun"/>
              </a:rPr>
              <a:t>ReLU</a:t>
            </a:r>
            <a:r>
              <a:rPr lang="en-US" sz="1600" b="1" dirty="0">
                <a:latin typeface="+mj-lt"/>
                <a:ea typeface="SimSun"/>
              </a:rPr>
              <a:t> Activation (relu3)</a:t>
            </a:r>
            <a:r>
              <a:rPr lang="en-US" sz="1600" dirty="0">
                <a:latin typeface="+mj-lt"/>
                <a:ea typeface="SimSun"/>
              </a:rPr>
              <a:t>: Prevents vanishing gradients and enhances non-linearity.</a:t>
            </a:r>
            <a:endParaRPr lang="en-US" dirty="0">
              <a:ea typeface="SimSun"/>
            </a:endParaRPr>
          </a:p>
          <a:p>
            <a:pPr marL="285750" lvl="1" indent="-285750" algn="just">
              <a:buChar char="•"/>
            </a:pPr>
            <a:endParaRPr lang="en-US" sz="1600" dirty="0">
              <a:latin typeface="+mj-lt"/>
              <a:ea typeface="SimSun"/>
            </a:endParaRPr>
          </a:p>
          <a:p>
            <a:pPr algn="just"/>
            <a:r>
              <a:rPr lang="en-US" sz="1600" b="1" dirty="0">
                <a:latin typeface="+mj-lt"/>
                <a:ea typeface="SimSun"/>
              </a:rPr>
              <a:t>5.Attention Mechanism</a:t>
            </a:r>
            <a:endParaRPr lang="en-US" dirty="0">
              <a:ea typeface="SimSun"/>
            </a:endParaRPr>
          </a:p>
          <a:p>
            <a:pPr marL="285750" lvl="1" indent="-285750" algn="just">
              <a:buChar char="•"/>
            </a:pPr>
            <a:r>
              <a:rPr lang="en-US" sz="1600" b="1" dirty="0">
                <a:latin typeface="+mj-lt"/>
                <a:ea typeface="SimSun"/>
              </a:rPr>
              <a:t>1×1 Convolution Layer (</a:t>
            </a:r>
            <a:r>
              <a:rPr lang="en-US" sz="1600" b="1" dirty="0" err="1">
                <a:latin typeface="+mj-lt"/>
                <a:ea typeface="SimSun"/>
              </a:rPr>
              <a:t>channel_attention</a:t>
            </a:r>
            <a:r>
              <a:rPr lang="en-US" sz="1600" b="1" dirty="0">
                <a:latin typeface="+mj-lt"/>
                <a:ea typeface="SimSun"/>
              </a:rPr>
              <a:t>)</a:t>
            </a:r>
            <a:r>
              <a:rPr lang="en-US" sz="1600" dirty="0">
                <a:latin typeface="+mj-lt"/>
                <a:ea typeface="SimSun"/>
              </a:rPr>
              <a:t>: Computes channel-wise attention, helping the model focus on important features (64 filters).</a:t>
            </a:r>
            <a:endParaRPr lang="en-US" dirty="0">
              <a:ea typeface="SimSun"/>
            </a:endParaRPr>
          </a:p>
          <a:p>
            <a:pPr marL="285750" lvl="1" indent="-285750" algn="just">
              <a:buChar char="•"/>
            </a:pPr>
            <a:r>
              <a:rPr lang="en-US" sz="1600" b="1" dirty="0">
                <a:latin typeface="+mj-lt"/>
                <a:ea typeface="SimSun"/>
              </a:rPr>
              <a:t>Sigmoid Activation (sigmoid1)</a:t>
            </a:r>
            <a:r>
              <a:rPr lang="en-US" sz="1600" dirty="0">
                <a:latin typeface="+mj-lt"/>
                <a:ea typeface="SimSun"/>
              </a:rPr>
              <a:t>: Normalizes attention values between 0 and 1, improving feature selection.</a:t>
            </a:r>
            <a:endParaRPr lang="en-US" dirty="0">
              <a:ea typeface="SimSun"/>
            </a:endParaRPr>
          </a:p>
          <a:p>
            <a:pPr marL="285750" lvl="1" indent="-285750" algn="just">
              <a:buChar char="•"/>
            </a:pPr>
            <a:endParaRPr lang="en-US" sz="1600" dirty="0">
              <a:latin typeface="+mj-lt"/>
              <a:ea typeface="SimSun"/>
            </a:endParaRPr>
          </a:p>
          <a:p>
            <a:pPr algn="just"/>
            <a:r>
              <a:rPr lang="en-US" sz="1600" b="1" dirty="0">
                <a:latin typeface="+mj-lt"/>
                <a:ea typeface="SimSun"/>
              </a:rPr>
              <a:t>6.Output Layer</a:t>
            </a:r>
            <a:endParaRPr lang="en-US" dirty="0">
              <a:ea typeface="SimSun"/>
            </a:endParaRPr>
          </a:p>
          <a:p>
            <a:pPr marL="285750" lvl="1" indent="-285750" algn="just">
              <a:buChar char="•"/>
            </a:pPr>
            <a:r>
              <a:rPr lang="en-US" sz="1600" b="1" dirty="0">
                <a:latin typeface="+mj-lt"/>
                <a:ea typeface="SimSun"/>
              </a:rPr>
              <a:t>3×3 Convolution Layer (output)</a:t>
            </a:r>
            <a:r>
              <a:rPr lang="en-US" sz="1600" dirty="0">
                <a:latin typeface="+mj-lt"/>
                <a:ea typeface="SimSun"/>
              </a:rPr>
              <a:t>: Generates the final dehazed image with three color channels (RGB).</a:t>
            </a:r>
            <a:endParaRPr lang="en-US" dirty="0">
              <a:ea typeface="SimSun"/>
            </a:endParaRPr>
          </a:p>
          <a:p>
            <a:pPr marL="285750" lvl="1" indent="-285750" algn="just">
              <a:buChar char="•"/>
            </a:pPr>
            <a:r>
              <a:rPr lang="en-US" sz="1600" b="1" dirty="0">
                <a:latin typeface="+mj-lt"/>
                <a:ea typeface="SimSun"/>
              </a:rPr>
              <a:t>Regression Output Layer (</a:t>
            </a:r>
            <a:r>
              <a:rPr lang="en-US" sz="1600" b="1" dirty="0" err="1">
                <a:latin typeface="+mj-lt"/>
                <a:ea typeface="SimSun"/>
              </a:rPr>
              <a:t>regression_output</a:t>
            </a:r>
            <a:r>
              <a:rPr lang="en-US" sz="1600" b="1" dirty="0">
                <a:latin typeface="+mj-lt"/>
                <a:ea typeface="SimSun"/>
              </a:rPr>
              <a:t>)</a:t>
            </a:r>
            <a:r>
              <a:rPr lang="en-US" sz="1600" dirty="0">
                <a:latin typeface="+mj-lt"/>
                <a:ea typeface="SimSun"/>
              </a:rPr>
              <a:t>: Computes the mean squared error loss for training, ensuring accurate image reconstruction.</a:t>
            </a:r>
            <a:endParaRPr lang="en-US" dirty="0">
              <a:ea typeface="SimSun"/>
            </a:endParaRPr>
          </a:p>
          <a:p>
            <a:pPr algn="just"/>
            <a:endParaRPr lang="en-US" sz="1600" b="1" i="1" dirty="0">
              <a:ea typeface="SimSun" panose="02010600030101010101" pitchFamily="2" charset="-122"/>
            </a:endParaRPr>
          </a:p>
        </p:txBody>
      </p:sp>
    </p:spTree>
    <p:extLst>
      <p:ext uri="{BB962C8B-B14F-4D97-AF65-F5344CB8AC3E}">
        <p14:creationId xmlns:p14="http://schemas.microsoft.com/office/powerpoint/2010/main" val="1587023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BFE34E-66E3-8758-B381-8DEE3EB7713B}"/>
              </a:ext>
            </a:extLst>
          </p:cNvPr>
          <p:cNvSpPr txBox="1"/>
          <p:nvPr/>
        </p:nvSpPr>
        <p:spPr>
          <a:xfrm>
            <a:off x="678335" y="543681"/>
            <a:ext cx="1091537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i="1" dirty="0"/>
              <a:t>7.Region of interest(ROI)</a:t>
            </a:r>
          </a:p>
          <a:p>
            <a:r>
              <a:rPr lang="en-US" sz="1600" b="0" i="0" dirty="0">
                <a:solidFill>
                  <a:schemeClr val="tx1"/>
                </a:solidFill>
                <a:effectLst/>
                <a:latin typeface="+mj-lt"/>
              </a:rPr>
              <a:t>A region of interest (ROI) is </a:t>
            </a:r>
            <a:r>
              <a:rPr lang="en-US" sz="1600" dirty="0"/>
              <a:t>a section of an image that is chosen for analysis or processing.</a:t>
            </a:r>
          </a:p>
          <a:p>
            <a:endParaRPr lang="en-US" b="1" i="1" dirty="0"/>
          </a:p>
          <a:p>
            <a:r>
              <a:rPr lang="en-US" sz="1600" b="1" i="1" dirty="0"/>
              <a:t>8</a:t>
            </a:r>
            <a:r>
              <a:rPr lang="en-US" sz="1600" b="1" i="1"/>
              <a:t>. </a:t>
            </a:r>
            <a:r>
              <a:rPr lang="en-US" sz="1600" b="1" i="1" dirty="0"/>
              <a:t>Object Detection using YOLO </a:t>
            </a:r>
            <a:endParaRPr lang="en-US" sz="1600" b="1" dirty="0"/>
          </a:p>
          <a:p>
            <a:r>
              <a:rPr lang="en-US" sz="1600" dirty="0"/>
              <a:t>The YOLO (You Only Look Once) object detection framework is employed to identify and label objects in both the hazy and dehazed images. YOLO is known for its real time, fast processing and high accuracy, making it an ideal choice for detecting objects in dynamic environments. YOLO's object detection works by dividing the input image into a grid and predicting bounding boxes and class probabilities for each grid cell.</a:t>
            </a:r>
            <a:r>
              <a:rPr lang="en-US" dirty="0"/>
              <a:t> </a:t>
            </a:r>
          </a:p>
        </p:txBody>
      </p:sp>
      <p:pic>
        <p:nvPicPr>
          <p:cNvPr id="4098" name="Picture 2" descr="RoIs">
            <a:extLst>
              <a:ext uri="{FF2B5EF4-FFF2-40B4-BE49-F238E27FC236}">
                <a16:creationId xmlns:a16="http://schemas.microsoft.com/office/drawing/2014/main" id="{86835802-AB46-76A2-255B-F6F732A24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168" y="3221337"/>
            <a:ext cx="2462384" cy="246238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44D59F1-23E3-381D-82A8-614849BD89CB}"/>
              </a:ext>
            </a:extLst>
          </p:cNvPr>
          <p:cNvSpPr txBox="1"/>
          <p:nvPr/>
        </p:nvSpPr>
        <p:spPr>
          <a:xfrm>
            <a:off x="2102720" y="5745104"/>
            <a:ext cx="2084832" cy="307777"/>
          </a:xfrm>
          <a:prstGeom prst="rect">
            <a:avLst/>
          </a:prstGeom>
          <a:noFill/>
        </p:spPr>
        <p:txBody>
          <a:bodyPr wrap="square" rtlCol="0">
            <a:spAutoFit/>
          </a:bodyPr>
          <a:lstStyle/>
          <a:p>
            <a:r>
              <a:rPr lang="en-US"/>
              <a:t>ROI(Region of Interest)</a:t>
            </a:r>
          </a:p>
        </p:txBody>
      </p:sp>
      <p:pic>
        <p:nvPicPr>
          <p:cNvPr id="5122" name="Picture 2" descr="YOLO Explained. What is YOLO? | by Ani Aggarwal | Analytics Vidhya | Medium">
            <a:extLst>
              <a:ext uri="{FF2B5EF4-FFF2-40B4-BE49-F238E27FC236}">
                <a16:creationId xmlns:a16="http://schemas.microsoft.com/office/drawing/2014/main" id="{1357BB36-7322-BE2B-0988-7BDFA5584B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4925" y="3221337"/>
            <a:ext cx="3638550" cy="24430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045366-4AF7-CEE7-2757-3946D6EC3437}"/>
              </a:ext>
            </a:extLst>
          </p:cNvPr>
          <p:cNvSpPr txBox="1"/>
          <p:nvPr/>
        </p:nvSpPr>
        <p:spPr>
          <a:xfrm>
            <a:off x="5513832" y="5683721"/>
            <a:ext cx="3154680" cy="523220"/>
          </a:xfrm>
          <a:prstGeom prst="rect">
            <a:avLst/>
          </a:prstGeom>
          <a:noFill/>
        </p:spPr>
        <p:txBody>
          <a:bodyPr wrap="square" rtlCol="0">
            <a:spAutoFit/>
          </a:bodyPr>
          <a:lstStyle/>
          <a:p>
            <a:r>
              <a:rPr lang="en-US"/>
              <a:t>Object Detection using YOLO</a:t>
            </a:r>
          </a:p>
          <a:p>
            <a:endParaRPr lang="en-US"/>
          </a:p>
        </p:txBody>
      </p:sp>
    </p:spTree>
    <p:extLst>
      <p:ext uri="{BB962C8B-B14F-4D97-AF65-F5344CB8AC3E}">
        <p14:creationId xmlns:p14="http://schemas.microsoft.com/office/powerpoint/2010/main" val="3938665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A85526-92EB-9153-D8F2-C593BBCDE3F0}"/>
              </a:ext>
            </a:extLst>
          </p:cNvPr>
          <p:cNvSpPr txBox="1"/>
          <p:nvPr/>
        </p:nvSpPr>
        <p:spPr>
          <a:xfrm>
            <a:off x="2791206" y="358176"/>
            <a:ext cx="6094476" cy="400110"/>
          </a:xfrm>
          <a:prstGeom prst="rect">
            <a:avLst/>
          </a:prstGeom>
          <a:noFill/>
        </p:spPr>
        <p:txBody>
          <a:bodyPr wrap="square">
            <a:spAutoFit/>
          </a:bodyPr>
          <a:lstStyle/>
          <a:p>
            <a:pPr marR="0" lvl="0" algn="ctr" fontAlgn="base">
              <a:spcBef>
                <a:spcPts val="800"/>
              </a:spcBef>
              <a:spcAft>
                <a:spcPts val="400"/>
              </a:spcAft>
              <a:buSzPts val="1000"/>
              <a:tabLst>
                <a:tab pos="137160" algn="l"/>
                <a:tab pos="365760" algn="l"/>
              </a:tabLst>
            </a:pPr>
            <a:r>
              <a:rPr lang="en-US" sz="2000" b="1" u="none" strike="noStrike" kern="0" cap="small">
                <a:ln>
                  <a:noFill/>
                </a:ln>
                <a:effectLst>
                  <a:outerShdw sx="0" sy="0">
                    <a:srgbClr val="000000"/>
                  </a:outerShdw>
                </a:effectLst>
                <a:latin typeface="Montserrat Medium" panose="00000600000000000000" pitchFamily="2" charset="0"/>
              </a:rPr>
              <a:t>Experimental analysis</a:t>
            </a:r>
          </a:p>
        </p:txBody>
      </p:sp>
      <p:pic>
        <p:nvPicPr>
          <p:cNvPr id="4" name="Picture 3">
            <a:extLst>
              <a:ext uri="{FF2B5EF4-FFF2-40B4-BE49-F238E27FC236}">
                <a16:creationId xmlns:a16="http://schemas.microsoft.com/office/drawing/2014/main" id="{F3831B45-13BD-2AAB-C91E-98E6679FE1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2423" y="1704480"/>
            <a:ext cx="4515919" cy="3808954"/>
          </a:xfrm>
          <a:prstGeom prst="rect">
            <a:avLst/>
          </a:prstGeom>
        </p:spPr>
      </p:pic>
      <p:pic>
        <p:nvPicPr>
          <p:cNvPr id="5" name="Picture 4">
            <a:extLst>
              <a:ext uri="{FF2B5EF4-FFF2-40B4-BE49-F238E27FC236}">
                <a16:creationId xmlns:a16="http://schemas.microsoft.com/office/drawing/2014/main" id="{9E72E05E-A540-5D7A-E219-286C336DE3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8790" y="1704479"/>
            <a:ext cx="4456366" cy="3808955"/>
          </a:xfrm>
          <a:prstGeom prst="rect">
            <a:avLst/>
          </a:prstGeom>
        </p:spPr>
      </p:pic>
      <p:sp>
        <p:nvSpPr>
          <p:cNvPr id="6" name="TextBox 5">
            <a:extLst>
              <a:ext uri="{FF2B5EF4-FFF2-40B4-BE49-F238E27FC236}">
                <a16:creationId xmlns:a16="http://schemas.microsoft.com/office/drawing/2014/main" id="{A31DBA6C-3862-4C53-3E27-0B54CE070975}"/>
              </a:ext>
            </a:extLst>
          </p:cNvPr>
          <p:cNvSpPr txBox="1"/>
          <p:nvPr/>
        </p:nvSpPr>
        <p:spPr>
          <a:xfrm>
            <a:off x="1155191" y="1122768"/>
            <a:ext cx="4370832" cy="400110"/>
          </a:xfrm>
          <a:prstGeom prst="rect">
            <a:avLst/>
          </a:prstGeom>
          <a:noFill/>
        </p:spPr>
        <p:txBody>
          <a:bodyPr wrap="square" rtlCol="0">
            <a:spAutoFit/>
          </a:bodyPr>
          <a:lstStyle/>
          <a:p>
            <a:r>
              <a:rPr lang="en-US" sz="2000"/>
              <a:t>1.Qualitative analysis</a:t>
            </a:r>
          </a:p>
        </p:txBody>
      </p:sp>
      <p:sp>
        <p:nvSpPr>
          <p:cNvPr id="7" name="TextBox 6">
            <a:extLst>
              <a:ext uri="{FF2B5EF4-FFF2-40B4-BE49-F238E27FC236}">
                <a16:creationId xmlns:a16="http://schemas.microsoft.com/office/drawing/2014/main" id="{D92D33E0-5DAD-4365-87B2-1B3671933A78}"/>
              </a:ext>
            </a:extLst>
          </p:cNvPr>
          <p:cNvSpPr txBox="1"/>
          <p:nvPr/>
        </p:nvSpPr>
        <p:spPr>
          <a:xfrm>
            <a:off x="1298448" y="5596128"/>
            <a:ext cx="1188720" cy="307777"/>
          </a:xfrm>
          <a:prstGeom prst="rect">
            <a:avLst/>
          </a:prstGeom>
          <a:noFill/>
        </p:spPr>
        <p:txBody>
          <a:bodyPr wrap="square" rtlCol="0">
            <a:spAutoFit/>
          </a:bodyPr>
          <a:lstStyle/>
          <a:p>
            <a:r>
              <a:rPr lang="en-US"/>
              <a:t>(a) Hazy</a:t>
            </a:r>
          </a:p>
        </p:txBody>
      </p:sp>
      <p:sp>
        <p:nvSpPr>
          <p:cNvPr id="10" name="TextBox 9">
            <a:extLst>
              <a:ext uri="{FF2B5EF4-FFF2-40B4-BE49-F238E27FC236}">
                <a16:creationId xmlns:a16="http://schemas.microsoft.com/office/drawing/2014/main" id="{16C26B3E-FA67-545B-57B8-91484E4B9AE1}"/>
              </a:ext>
            </a:extLst>
          </p:cNvPr>
          <p:cNvSpPr txBox="1"/>
          <p:nvPr/>
        </p:nvSpPr>
        <p:spPr>
          <a:xfrm>
            <a:off x="5838444" y="5596128"/>
            <a:ext cx="902970" cy="307777"/>
          </a:xfrm>
          <a:prstGeom prst="rect">
            <a:avLst/>
          </a:prstGeom>
          <a:noFill/>
        </p:spPr>
        <p:txBody>
          <a:bodyPr wrap="square">
            <a:spAutoFit/>
          </a:bodyPr>
          <a:lstStyle/>
          <a:p>
            <a:r>
              <a:rPr lang="en-US"/>
              <a:t>(a) Hazy</a:t>
            </a:r>
          </a:p>
        </p:txBody>
      </p:sp>
      <p:sp>
        <p:nvSpPr>
          <p:cNvPr id="11" name="TextBox 10">
            <a:extLst>
              <a:ext uri="{FF2B5EF4-FFF2-40B4-BE49-F238E27FC236}">
                <a16:creationId xmlns:a16="http://schemas.microsoft.com/office/drawing/2014/main" id="{4C66A132-E6D1-41BE-F8C5-C0C6B0C2E0B9}"/>
              </a:ext>
            </a:extLst>
          </p:cNvPr>
          <p:cNvSpPr txBox="1"/>
          <p:nvPr/>
        </p:nvSpPr>
        <p:spPr>
          <a:xfrm>
            <a:off x="2606040" y="5599247"/>
            <a:ext cx="1490472" cy="307777"/>
          </a:xfrm>
          <a:prstGeom prst="rect">
            <a:avLst/>
          </a:prstGeom>
          <a:noFill/>
        </p:spPr>
        <p:txBody>
          <a:bodyPr wrap="square" rtlCol="0">
            <a:spAutoFit/>
          </a:bodyPr>
          <a:lstStyle/>
          <a:p>
            <a:r>
              <a:rPr lang="en-US"/>
              <a:t>(b)Ground truth</a:t>
            </a:r>
          </a:p>
        </p:txBody>
      </p:sp>
      <p:sp>
        <p:nvSpPr>
          <p:cNvPr id="13" name="TextBox 12">
            <a:extLst>
              <a:ext uri="{FF2B5EF4-FFF2-40B4-BE49-F238E27FC236}">
                <a16:creationId xmlns:a16="http://schemas.microsoft.com/office/drawing/2014/main" id="{94F223A6-FFAE-5998-F155-7665FEB6E54D}"/>
              </a:ext>
            </a:extLst>
          </p:cNvPr>
          <p:cNvSpPr txBox="1"/>
          <p:nvPr/>
        </p:nvSpPr>
        <p:spPr>
          <a:xfrm>
            <a:off x="7048308" y="5596128"/>
            <a:ext cx="1497330" cy="307777"/>
          </a:xfrm>
          <a:prstGeom prst="rect">
            <a:avLst/>
          </a:prstGeom>
          <a:noFill/>
        </p:spPr>
        <p:txBody>
          <a:bodyPr wrap="square">
            <a:spAutoFit/>
          </a:bodyPr>
          <a:lstStyle/>
          <a:p>
            <a:r>
              <a:rPr lang="en-US"/>
              <a:t>(b)Ground truth</a:t>
            </a:r>
          </a:p>
        </p:txBody>
      </p:sp>
      <p:sp>
        <p:nvSpPr>
          <p:cNvPr id="14" name="TextBox 13">
            <a:extLst>
              <a:ext uri="{FF2B5EF4-FFF2-40B4-BE49-F238E27FC236}">
                <a16:creationId xmlns:a16="http://schemas.microsoft.com/office/drawing/2014/main" id="{F2EDAA4B-7BA1-9C50-F770-C535A0FED6F2}"/>
              </a:ext>
            </a:extLst>
          </p:cNvPr>
          <p:cNvSpPr txBox="1"/>
          <p:nvPr/>
        </p:nvSpPr>
        <p:spPr>
          <a:xfrm>
            <a:off x="4215384" y="5596128"/>
            <a:ext cx="1133856" cy="307777"/>
          </a:xfrm>
          <a:prstGeom prst="rect">
            <a:avLst/>
          </a:prstGeom>
          <a:noFill/>
        </p:spPr>
        <p:txBody>
          <a:bodyPr wrap="square" rtlCol="0">
            <a:spAutoFit/>
          </a:bodyPr>
          <a:lstStyle/>
          <a:p>
            <a:r>
              <a:rPr lang="en-US"/>
              <a:t>(c)Dehazed </a:t>
            </a:r>
          </a:p>
        </p:txBody>
      </p:sp>
      <p:sp>
        <p:nvSpPr>
          <p:cNvPr id="16" name="TextBox 15">
            <a:extLst>
              <a:ext uri="{FF2B5EF4-FFF2-40B4-BE49-F238E27FC236}">
                <a16:creationId xmlns:a16="http://schemas.microsoft.com/office/drawing/2014/main" id="{83CF5C70-9FD6-5144-4536-8DD94A25B391}"/>
              </a:ext>
            </a:extLst>
          </p:cNvPr>
          <p:cNvSpPr txBox="1"/>
          <p:nvPr/>
        </p:nvSpPr>
        <p:spPr>
          <a:xfrm>
            <a:off x="8646414" y="5596127"/>
            <a:ext cx="1188720" cy="307777"/>
          </a:xfrm>
          <a:prstGeom prst="rect">
            <a:avLst/>
          </a:prstGeom>
          <a:noFill/>
        </p:spPr>
        <p:txBody>
          <a:bodyPr wrap="square">
            <a:spAutoFit/>
          </a:bodyPr>
          <a:lstStyle/>
          <a:p>
            <a:r>
              <a:rPr lang="en-US"/>
              <a:t>(c)Dehazed </a:t>
            </a:r>
          </a:p>
        </p:txBody>
      </p:sp>
    </p:spTree>
    <p:extLst>
      <p:ext uri="{BB962C8B-B14F-4D97-AF65-F5344CB8AC3E}">
        <p14:creationId xmlns:p14="http://schemas.microsoft.com/office/powerpoint/2010/main" val="913590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AD7AC35-7D92-DD59-16E0-352EB65EED4D}"/>
              </a:ext>
            </a:extLst>
          </p:cNvPr>
          <p:cNvGraphicFramePr>
            <a:graphicFrameLocks noGrp="1"/>
          </p:cNvGraphicFramePr>
          <p:nvPr>
            <p:extLst>
              <p:ext uri="{D42A27DB-BD31-4B8C-83A1-F6EECF244321}">
                <p14:modId xmlns:p14="http://schemas.microsoft.com/office/powerpoint/2010/main" val="1075798059"/>
              </p:ext>
            </p:extLst>
          </p:nvPr>
        </p:nvGraphicFramePr>
        <p:xfrm>
          <a:off x="722376" y="1792224"/>
          <a:ext cx="10485120" cy="2221993"/>
        </p:xfrm>
        <a:graphic>
          <a:graphicData uri="http://schemas.openxmlformats.org/drawingml/2006/table">
            <a:tbl>
              <a:tblPr firstRow="1" firstCol="1">
                <a:tableStyleId>{DE7AD339-51BE-4A38-A1C7-CCF28897F289}</a:tableStyleId>
              </a:tblPr>
              <a:tblGrid>
                <a:gridCol w="5242560">
                  <a:extLst>
                    <a:ext uri="{9D8B030D-6E8A-4147-A177-3AD203B41FA5}">
                      <a16:colId xmlns:a16="http://schemas.microsoft.com/office/drawing/2014/main" val="2275630107"/>
                    </a:ext>
                  </a:extLst>
                </a:gridCol>
                <a:gridCol w="5242560">
                  <a:extLst>
                    <a:ext uri="{9D8B030D-6E8A-4147-A177-3AD203B41FA5}">
                      <a16:colId xmlns:a16="http://schemas.microsoft.com/office/drawing/2014/main" val="1073055644"/>
                    </a:ext>
                  </a:extLst>
                </a:gridCol>
              </a:tblGrid>
              <a:tr h="563841">
                <a:tc>
                  <a:txBody>
                    <a:bodyPr/>
                    <a:lstStyle/>
                    <a:p>
                      <a:pPr marL="0" marR="0" algn="ctr">
                        <a:spcBef>
                          <a:spcPts val="0"/>
                        </a:spcBef>
                        <a:spcAft>
                          <a:spcPts val="0"/>
                        </a:spcAft>
                      </a:pPr>
                      <a:r>
                        <a:rPr lang="en-US" sz="2000">
                          <a:effectLst/>
                        </a:rPr>
                        <a:t>Metric</a:t>
                      </a:r>
                      <a:endParaRPr lang="en-US" sz="2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2000">
                          <a:effectLst/>
                        </a:rPr>
                        <a:t>Value</a:t>
                      </a:r>
                      <a:endParaRPr lang="en-US" sz="2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8831392"/>
                  </a:ext>
                </a:extLst>
              </a:tr>
              <a:tr h="414538">
                <a:tc>
                  <a:txBody>
                    <a:bodyPr/>
                    <a:lstStyle/>
                    <a:p>
                      <a:pPr marL="0" marR="0" algn="ctr">
                        <a:spcBef>
                          <a:spcPts val="0"/>
                        </a:spcBef>
                        <a:spcAft>
                          <a:spcPts val="0"/>
                        </a:spcAft>
                      </a:pPr>
                      <a:r>
                        <a:rPr lang="en-US" sz="2000">
                          <a:effectLst/>
                        </a:rPr>
                        <a:t>PSNR (Peak Signal-to-Noise Ratio)</a:t>
                      </a:r>
                      <a:endParaRPr lang="en-US" sz="2000">
                        <a:effectLst/>
                        <a:latin typeface="Times New Roman" panose="02020603050405020304" pitchFamily="18" charset="0"/>
                        <a:ea typeface="SimSun" panose="02010600030101010101" pitchFamily="2" charset="-122"/>
                      </a:endParaRPr>
                    </a:p>
                  </a:txBody>
                  <a:tcPr marL="68580" marR="68580" marT="0" marB="0"/>
                </a:tc>
                <a:tc>
                  <a:txBody>
                    <a:bodyPr/>
                    <a:lstStyle/>
                    <a:p>
                      <a:pPr lvl="0" algn="ctr">
                        <a:lnSpc>
                          <a:spcPct val="100000"/>
                        </a:lnSpc>
                        <a:spcBef>
                          <a:spcPts val="0"/>
                        </a:spcBef>
                        <a:spcAft>
                          <a:spcPts val="0"/>
                        </a:spcAft>
                        <a:buNone/>
                      </a:pPr>
                      <a:r>
                        <a:rPr lang="en-US" sz="2000" b="0" i="0" u="none" strike="noStrike" noProof="0">
                          <a:effectLst/>
                          <a:latin typeface="Arial"/>
                        </a:rPr>
                        <a:t>23.93 dB</a:t>
                      </a:r>
                      <a:endParaRPr lang="en-US"/>
                    </a:p>
                  </a:txBody>
                  <a:tcPr marL="68580" marR="68580" marT="0" marB="0"/>
                </a:tc>
                <a:extLst>
                  <a:ext uri="{0D108BD9-81ED-4DB2-BD59-A6C34878D82A}">
                    <a16:rowId xmlns:a16="http://schemas.microsoft.com/office/drawing/2014/main" val="3803782242"/>
                  </a:ext>
                </a:extLst>
              </a:tr>
              <a:tr h="414538">
                <a:tc>
                  <a:txBody>
                    <a:bodyPr/>
                    <a:lstStyle/>
                    <a:p>
                      <a:pPr marL="0" marR="0" algn="ctr">
                        <a:spcBef>
                          <a:spcPts val="0"/>
                        </a:spcBef>
                        <a:spcAft>
                          <a:spcPts val="0"/>
                        </a:spcAft>
                      </a:pPr>
                      <a:r>
                        <a:rPr lang="en-US" sz="2000">
                          <a:effectLst/>
                        </a:rPr>
                        <a:t>SSIM (Structural Similarity Index)</a:t>
                      </a:r>
                      <a:endParaRPr lang="en-US" sz="2000">
                        <a:effectLst/>
                        <a:latin typeface="Times New Roman" panose="02020603050405020304" pitchFamily="18" charset="0"/>
                        <a:ea typeface="SimSun" panose="02010600030101010101" pitchFamily="2" charset="-122"/>
                      </a:endParaRPr>
                    </a:p>
                  </a:txBody>
                  <a:tcPr marL="68580" marR="68580" marT="0" marB="0"/>
                </a:tc>
                <a:tc>
                  <a:txBody>
                    <a:bodyPr/>
                    <a:lstStyle/>
                    <a:p>
                      <a:pPr lvl="0" algn="ctr">
                        <a:lnSpc>
                          <a:spcPct val="100000"/>
                        </a:lnSpc>
                        <a:spcBef>
                          <a:spcPts val="0"/>
                        </a:spcBef>
                        <a:spcAft>
                          <a:spcPts val="0"/>
                        </a:spcAft>
                        <a:buNone/>
                      </a:pPr>
                      <a:r>
                        <a:rPr lang="en-US" sz="2000" b="0" i="0" u="none" strike="noStrike" noProof="0">
                          <a:effectLst/>
                          <a:latin typeface="Arial"/>
                        </a:rPr>
                        <a:t>0.9268</a:t>
                      </a:r>
                      <a:endParaRPr lang="en-US"/>
                    </a:p>
                  </a:txBody>
                  <a:tcPr marL="68580" marR="68580" marT="0" marB="0"/>
                </a:tc>
                <a:extLst>
                  <a:ext uri="{0D108BD9-81ED-4DB2-BD59-A6C34878D82A}">
                    <a16:rowId xmlns:a16="http://schemas.microsoft.com/office/drawing/2014/main" val="2233312242"/>
                  </a:ext>
                </a:extLst>
              </a:tr>
              <a:tr h="414538">
                <a:tc>
                  <a:txBody>
                    <a:bodyPr/>
                    <a:lstStyle/>
                    <a:p>
                      <a:pPr marL="0" marR="0" algn="ctr">
                        <a:spcBef>
                          <a:spcPts val="0"/>
                        </a:spcBef>
                        <a:spcAft>
                          <a:spcPts val="0"/>
                        </a:spcAft>
                      </a:pPr>
                      <a:r>
                        <a:rPr lang="en-US" sz="2000">
                          <a:effectLst/>
                        </a:rPr>
                        <a:t>Accuracy (SSIM)</a:t>
                      </a:r>
                      <a:endParaRPr lang="en-US" sz="20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2000">
                          <a:effectLst/>
                        </a:rPr>
                        <a:t>92.68%</a:t>
                      </a:r>
                      <a:endParaRPr lang="en-US" sz="2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745741967"/>
                  </a:ext>
                </a:extLst>
              </a:tr>
              <a:tr h="414538">
                <a:tc>
                  <a:txBody>
                    <a:bodyPr/>
                    <a:lstStyle/>
                    <a:p>
                      <a:pPr marL="0" marR="0" algn="ctr">
                        <a:spcBef>
                          <a:spcPts val="0"/>
                        </a:spcBef>
                        <a:spcAft>
                          <a:spcPts val="0"/>
                        </a:spcAft>
                      </a:pPr>
                      <a:r>
                        <a:rPr lang="en-US" sz="2000">
                          <a:effectLst/>
                        </a:rPr>
                        <a:t>WSNR(Weighted Signal-to-Noise Ratio)</a:t>
                      </a:r>
                    </a:p>
                  </a:txBody>
                  <a:tcPr marL="68580" marR="68580" marT="0" marB="0"/>
                </a:tc>
                <a:tc>
                  <a:txBody>
                    <a:bodyPr/>
                    <a:lstStyle/>
                    <a:p>
                      <a:pPr marL="0" marR="0" lvl="0" algn="ctr">
                        <a:spcBef>
                          <a:spcPts val="0"/>
                        </a:spcBef>
                        <a:spcAft>
                          <a:spcPts val="0"/>
                        </a:spcAft>
                        <a:buNone/>
                      </a:pPr>
                      <a:r>
                        <a:rPr lang="en-US" sz="2000" b="0" i="0" u="none" strike="noStrike" noProof="0">
                          <a:effectLst/>
                          <a:latin typeface="Arial"/>
                        </a:rPr>
                        <a:t>19.05 dB</a:t>
                      </a:r>
                      <a:endParaRPr lang="en-US"/>
                    </a:p>
                  </a:txBody>
                  <a:tcPr marL="68580" marR="68580" marT="0" marB="0"/>
                </a:tc>
                <a:extLst>
                  <a:ext uri="{0D108BD9-81ED-4DB2-BD59-A6C34878D82A}">
                    <a16:rowId xmlns:a16="http://schemas.microsoft.com/office/drawing/2014/main" val="2346747908"/>
                  </a:ext>
                </a:extLst>
              </a:tr>
            </a:tbl>
          </a:graphicData>
        </a:graphic>
      </p:graphicFrame>
      <p:sp>
        <p:nvSpPr>
          <p:cNvPr id="3" name="TextBox 2">
            <a:extLst>
              <a:ext uri="{FF2B5EF4-FFF2-40B4-BE49-F238E27FC236}">
                <a16:creationId xmlns:a16="http://schemas.microsoft.com/office/drawing/2014/main" id="{6101EBFC-B5D0-A652-D7AB-EC606639AAF7}"/>
              </a:ext>
            </a:extLst>
          </p:cNvPr>
          <p:cNvSpPr txBox="1"/>
          <p:nvPr/>
        </p:nvSpPr>
        <p:spPr>
          <a:xfrm>
            <a:off x="722376" y="712119"/>
            <a:ext cx="4946904" cy="400110"/>
          </a:xfrm>
          <a:prstGeom prst="rect">
            <a:avLst/>
          </a:prstGeom>
          <a:noFill/>
        </p:spPr>
        <p:txBody>
          <a:bodyPr wrap="square" rtlCol="0">
            <a:spAutoFit/>
          </a:bodyPr>
          <a:lstStyle/>
          <a:p>
            <a:r>
              <a:rPr lang="en-US" sz="2000"/>
              <a:t>2.Quantitative analysis</a:t>
            </a:r>
          </a:p>
        </p:txBody>
      </p:sp>
    </p:spTree>
    <p:extLst>
      <p:ext uri="{BB962C8B-B14F-4D97-AF65-F5344CB8AC3E}">
        <p14:creationId xmlns:p14="http://schemas.microsoft.com/office/powerpoint/2010/main" val="2297916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E1B059-84EC-DA9F-3797-7887A99E0B8F}"/>
              </a:ext>
            </a:extLst>
          </p:cNvPr>
          <p:cNvSpPr txBox="1"/>
          <p:nvPr/>
        </p:nvSpPr>
        <p:spPr>
          <a:xfrm>
            <a:off x="3264408" y="466344"/>
            <a:ext cx="6940296" cy="461665"/>
          </a:xfrm>
          <a:prstGeom prst="rect">
            <a:avLst/>
          </a:prstGeom>
          <a:noFill/>
        </p:spPr>
        <p:txBody>
          <a:bodyPr wrap="square" rtlCol="0">
            <a:spAutoFit/>
          </a:bodyPr>
          <a:lstStyle/>
          <a:p>
            <a:r>
              <a:rPr lang="en-US" sz="2400" b="1">
                <a:latin typeface="Montserrat Medium" panose="00000600000000000000" pitchFamily="2" charset="0"/>
              </a:rPr>
              <a:t>Comparision with other methods</a:t>
            </a:r>
          </a:p>
        </p:txBody>
      </p:sp>
      <p:graphicFrame>
        <p:nvGraphicFramePr>
          <p:cNvPr id="8" name="Table 7">
            <a:extLst>
              <a:ext uri="{FF2B5EF4-FFF2-40B4-BE49-F238E27FC236}">
                <a16:creationId xmlns:a16="http://schemas.microsoft.com/office/drawing/2014/main" id="{2C1E7792-36CD-2E16-AD7E-C3354610E683}"/>
              </a:ext>
            </a:extLst>
          </p:cNvPr>
          <p:cNvGraphicFramePr>
            <a:graphicFrameLocks noGrp="1"/>
          </p:cNvGraphicFramePr>
          <p:nvPr>
            <p:extLst>
              <p:ext uri="{D42A27DB-BD31-4B8C-83A1-F6EECF244321}">
                <p14:modId xmlns:p14="http://schemas.microsoft.com/office/powerpoint/2010/main" val="976995857"/>
              </p:ext>
            </p:extLst>
          </p:nvPr>
        </p:nvGraphicFramePr>
        <p:xfrm>
          <a:off x="1107440" y="1391920"/>
          <a:ext cx="8638025" cy="3519403"/>
        </p:xfrm>
        <a:graphic>
          <a:graphicData uri="http://schemas.openxmlformats.org/drawingml/2006/table">
            <a:tbl>
              <a:tblPr bandRow="1">
                <a:tableStyleId>{DE7AD339-51BE-4A38-A1C7-CCF28897F289}</a:tableStyleId>
              </a:tblPr>
              <a:tblGrid>
                <a:gridCol w="1727605">
                  <a:extLst>
                    <a:ext uri="{9D8B030D-6E8A-4147-A177-3AD203B41FA5}">
                      <a16:colId xmlns:a16="http://schemas.microsoft.com/office/drawing/2014/main" val="3228790558"/>
                    </a:ext>
                  </a:extLst>
                </a:gridCol>
                <a:gridCol w="1727605">
                  <a:extLst>
                    <a:ext uri="{9D8B030D-6E8A-4147-A177-3AD203B41FA5}">
                      <a16:colId xmlns:a16="http://schemas.microsoft.com/office/drawing/2014/main" val="1013917333"/>
                    </a:ext>
                  </a:extLst>
                </a:gridCol>
                <a:gridCol w="1727605">
                  <a:extLst>
                    <a:ext uri="{9D8B030D-6E8A-4147-A177-3AD203B41FA5}">
                      <a16:colId xmlns:a16="http://schemas.microsoft.com/office/drawing/2014/main" val="962283952"/>
                    </a:ext>
                  </a:extLst>
                </a:gridCol>
                <a:gridCol w="1727605">
                  <a:extLst>
                    <a:ext uri="{9D8B030D-6E8A-4147-A177-3AD203B41FA5}">
                      <a16:colId xmlns:a16="http://schemas.microsoft.com/office/drawing/2014/main" val="953254557"/>
                    </a:ext>
                  </a:extLst>
                </a:gridCol>
                <a:gridCol w="1727605">
                  <a:extLst>
                    <a:ext uri="{9D8B030D-6E8A-4147-A177-3AD203B41FA5}">
                      <a16:colId xmlns:a16="http://schemas.microsoft.com/office/drawing/2014/main" val="1904752713"/>
                    </a:ext>
                  </a:extLst>
                </a:gridCol>
              </a:tblGrid>
              <a:tr h="681859">
                <a:tc>
                  <a:txBody>
                    <a:bodyPr/>
                    <a:lstStyle/>
                    <a:p>
                      <a:pPr>
                        <a:buNone/>
                      </a:pPr>
                      <a:r>
                        <a:rPr lang="en-US" sz="2400" kern="100">
                          <a:effectLst/>
                          <a:latin typeface="Aptos"/>
                          <a:cs typeface="Times New Roman"/>
                        </a:rPr>
                        <a:t>Metrics </a:t>
                      </a:r>
                      <a:endParaRPr lang="en-US" sz="2400">
                        <a:effectLst/>
                        <a:latin typeface="Aptos"/>
                        <a:cs typeface="Times New Roman"/>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2400" kern="100">
                          <a:effectLst/>
                          <a:latin typeface="Aptos"/>
                          <a:cs typeface="Times New Roman"/>
                        </a:rPr>
                        <a:t>Dehaze-net</a:t>
                      </a:r>
                      <a:endParaRPr lang="en-US" sz="2400">
                        <a:effectLst/>
                        <a:latin typeface="Aptos"/>
                        <a:cs typeface="Times New Roman"/>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2400" kern="100">
                          <a:effectLst/>
                          <a:latin typeface="Aptos"/>
                          <a:cs typeface="Times New Roman"/>
                        </a:rPr>
                        <a:t>DCP </a:t>
                      </a:r>
                      <a:endParaRPr lang="en-US" sz="2400">
                        <a:effectLst/>
                        <a:latin typeface="Aptos"/>
                        <a:cs typeface="Times New Roman"/>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2400" kern="100">
                          <a:effectLst/>
                          <a:latin typeface="Aptos"/>
                          <a:cs typeface="Times New Roman"/>
                        </a:rPr>
                        <a:t>AOD-Net </a:t>
                      </a:r>
                      <a:endParaRPr lang="en-US" sz="2400">
                        <a:effectLst/>
                        <a:latin typeface="Aptos"/>
                        <a:cs typeface="Times New Roman"/>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2400" kern="100">
                          <a:effectLst/>
                          <a:latin typeface="Aptos"/>
                          <a:cs typeface="Times New Roman"/>
                        </a:rPr>
                        <a:t>Proposed  method</a:t>
                      </a:r>
                      <a:endParaRPr lang="en-US" sz="2400">
                        <a:effectLst/>
                        <a:latin typeface="Aptos"/>
                        <a:cs typeface="Times New Roman"/>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49487883"/>
                  </a:ext>
                </a:extLst>
              </a:tr>
              <a:tr h="681859">
                <a:tc>
                  <a:txBody>
                    <a:bodyPr/>
                    <a:lstStyle/>
                    <a:p>
                      <a:pPr>
                        <a:buNone/>
                      </a:pPr>
                      <a:r>
                        <a:rPr lang="en-US" sz="2400" kern="100">
                          <a:effectLst/>
                          <a:latin typeface="Aptos"/>
                          <a:cs typeface="Times New Roman"/>
                        </a:rPr>
                        <a:t>PSNR</a:t>
                      </a:r>
                      <a:endParaRPr lang="en-US" sz="2400">
                        <a:effectLst/>
                        <a:latin typeface="Aptos"/>
                        <a:cs typeface="Times New Roman"/>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2400" kern="100">
                          <a:effectLst/>
                          <a:latin typeface="Aptos"/>
                          <a:cs typeface="Times New Roman"/>
                        </a:rPr>
                        <a:t>21.14</a:t>
                      </a:r>
                      <a:endParaRPr lang="en-US" sz="2400">
                        <a:effectLst/>
                        <a:latin typeface="Aptos"/>
                        <a:cs typeface="Times New Roman"/>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2400" kern="100">
                          <a:effectLst/>
                          <a:latin typeface="Aptos"/>
                          <a:cs typeface="Times New Roman"/>
                        </a:rPr>
                        <a:t>16.62</a:t>
                      </a:r>
                      <a:endParaRPr lang="en-US" sz="2400">
                        <a:effectLst/>
                        <a:latin typeface="Aptos"/>
                        <a:cs typeface="Times New Roman"/>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2400" kern="100">
                          <a:effectLst/>
                          <a:latin typeface="Aptos"/>
                          <a:cs typeface="Times New Roman"/>
                        </a:rPr>
                        <a:t>19.06</a:t>
                      </a:r>
                      <a:endParaRPr lang="en-US" sz="2400">
                        <a:effectLst/>
                        <a:latin typeface="Aptos"/>
                        <a:cs typeface="Times New Roman"/>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2400" kern="100">
                          <a:effectLst/>
                          <a:latin typeface="Aptos"/>
                          <a:cs typeface="Times New Roman"/>
                        </a:rPr>
                        <a:t>19.12 </a:t>
                      </a:r>
                      <a:endParaRPr lang="en-US" sz="2400">
                        <a:effectLst/>
                        <a:latin typeface="Aptos"/>
                        <a:cs typeface="Times New Roman"/>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2579278"/>
                  </a:ext>
                </a:extLst>
              </a:tr>
              <a:tr h="681859">
                <a:tc>
                  <a:txBody>
                    <a:bodyPr/>
                    <a:lstStyle/>
                    <a:p>
                      <a:pPr>
                        <a:buNone/>
                      </a:pPr>
                      <a:r>
                        <a:rPr lang="en-US" sz="2400" kern="100">
                          <a:effectLst/>
                          <a:latin typeface="Aptos"/>
                          <a:cs typeface="Times New Roman"/>
                        </a:rPr>
                        <a:t>MSE</a:t>
                      </a:r>
                      <a:endParaRPr lang="en-US" sz="2400">
                        <a:effectLst/>
                        <a:latin typeface="Aptos"/>
                        <a:cs typeface="Times New Roman"/>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2400" kern="100">
                          <a:effectLst/>
                          <a:latin typeface="Aptos"/>
                          <a:cs typeface="Times New Roman"/>
                        </a:rPr>
                        <a:t>0.0112</a:t>
                      </a:r>
                      <a:endParaRPr lang="en-US" sz="2400">
                        <a:effectLst/>
                        <a:latin typeface="Aptos"/>
                        <a:cs typeface="Times New Roman"/>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2400" kern="100">
                          <a:effectLst/>
                          <a:latin typeface="Aptos"/>
                          <a:cs typeface="Times New Roman"/>
                        </a:rPr>
                        <a:t>0.0231</a:t>
                      </a:r>
                      <a:endParaRPr lang="en-US" sz="2400">
                        <a:effectLst/>
                        <a:latin typeface="Aptos"/>
                        <a:cs typeface="Times New Roman"/>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2400" kern="100">
                          <a:effectLst/>
                          <a:latin typeface="Aptos"/>
                          <a:cs typeface="Times New Roman"/>
                        </a:rPr>
                        <a:t>0.0143</a:t>
                      </a:r>
                      <a:endParaRPr lang="en-US" sz="2400">
                        <a:effectLst/>
                        <a:latin typeface="Aptos"/>
                        <a:cs typeface="Times New Roman"/>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2400" kern="100">
                          <a:effectLst/>
                          <a:latin typeface="Aptos"/>
                          <a:cs typeface="Times New Roman"/>
                        </a:rPr>
                        <a:t>0.0207</a:t>
                      </a:r>
                      <a:endParaRPr lang="en-US" sz="2400">
                        <a:effectLst/>
                        <a:latin typeface="Aptos"/>
                        <a:cs typeface="Times New Roman"/>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10803482"/>
                  </a:ext>
                </a:extLst>
              </a:tr>
              <a:tr h="650866">
                <a:tc>
                  <a:txBody>
                    <a:bodyPr/>
                    <a:lstStyle/>
                    <a:p>
                      <a:pPr>
                        <a:buNone/>
                      </a:pPr>
                      <a:r>
                        <a:rPr lang="en-US" sz="2400" kern="100">
                          <a:effectLst/>
                          <a:latin typeface="Aptos"/>
                          <a:cs typeface="Times New Roman"/>
                        </a:rPr>
                        <a:t>SSIM</a:t>
                      </a:r>
                      <a:endParaRPr lang="en-US" sz="2400">
                        <a:effectLst/>
                        <a:latin typeface="Aptos"/>
                        <a:cs typeface="Times New Roman"/>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2400" kern="100">
                          <a:effectLst/>
                          <a:latin typeface="Aptos"/>
                          <a:cs typeface="Times New Roman"/>
                        </a:rPr>
                        <a:t>0.85</a:t>
                      </a:r>
                      <a:endParaRPr lang="en-US" sz="2400">
                        <a:effectLst/>
                        <a:latin typeface="Aptos"/>
                        <a:cs typeface="Times New Roman"/>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2400" kern="100">
                          <a:effectLst/>
                          <a:latin typeface="Aptos"/>
                          <a:cs typeface="Times New Roman"/>
                        </a:rPr>
                        <a:t>0.71</a:t>
                      </a:r>
                      <a:endParaRPr lang="en-US" sz="2400">
                        <a:effectLst/>
                        <a:latin typeface="Aptos"/>
                        <a:cs typeface="Times New Roman"/>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2400" kern="100">
                          <a:effectLst/>
                          <a:latin typeface="Aptos"/>
                          <a:cs typeface="Times New Roman"/>
                        </a:rPr>
                        <a:t>0.81</a:t>
                      </a:r>
                      <a:endParaRPr lang="en-US" sz="2400">
                        <a:effectLst/>
                        <a:latin typeface="Aptos"/>
                        <a:cs typeface="Times New Roman"/>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2400" kern="100">
                          <a:effectLst/>
                          <a:latin typeface="Aptos"/>
                          <a:cs typeface="Times New Roman"/>
                        </a:rPr>
                        <a:t>0.7694</a:t>
                      </a:r>
                      <a:endParaRPr lang="en-US" sz="2400">
                        <a:effectLst/>
                        <a:latin typeface="Aptos"/>
                        <a:cs typeface="Times New Roman"/>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89820114"/>
                  </a:ext>
                </a:extLst>
              </a:tr>
              <a:tr h="681859">
                <a:tc>
                  <a:txBody>
                    <a:bodyPr/>
                    <a:lstStyle/>
                    <a:p>
                      <a:pPr>
                        <a:buNone/>
                      </a:pPr>
                      <a:r>
                        <a:rPr lang="en-US" sz="2400" kern="100">
                          <a:effectLst/>
                          <a:latin typeface="Aptos"/>
                          <a:cs typeface="Times New Roman"/>
                        </a:rPr>
                        <a:t>WSNR</a:t>
                      </a:r>
                      <a:endParaRPr lang="en-US" sz="2400">
                        <a:effectLst/>
                        <a:latin typeface="Aptos"/>
                        <a:cs typeface="Times New Roman"/>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2400" kern="100">
                          <a:effectLst/>
                          <a:latin typeface="Aptos"/>
                          <a:cs typeface="Times New Roman"/>
                        </a:rPr>
                        <a:t>17.02</a:t>
                      </a:r>
                      <a:endParaRPr lang="en-US" sz="2400">
                        <a:effectLst/>
                        <a:latin typeface="Aptos"/>
                        <a:cs typeface="Times New Roman"/>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2400" kern="100">
                          <a:effectLst/>
                          <a:latin typeface="Aptos"/>
                          <a:cs typeface="Times New Roman"/>
                        </a:rPr>
                        <a:t>14.12</a:t>
                      </a:r>
                      <a:endParaRPr lang="en-US" sz="2400">
                        <a:effectLst/>
                        <a:latin typeface="Aptos"/>
                        <a:cs typeface="Times New Roman"/>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2400" kern="100">
                          <a:effectLst/>
                          <a:latin typeface="Aptos"/>
                          <a:cs typeface="Times New Roman"/>
                        </a:rPr>
                        <a:t>16.54</a:t>
                      </a:r>
                      <a:endParaRPr lang="en-US" sz="2400">
                        <a:effectLst/>
                        <a:latin typeface="Aptos"/>
                        <a:cs typeface="Times New Roman"/>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buNone/>
                      </a:pPr>
                      <a:r>
                        <a:rPr lang="en-US" sz="2400" kern="100">
                          <a:effectLst/>
                          <a:latin typeface="Aptos"/>
                          <a:cs typeface="Times New Roman"/>
                        </a:rPr>
                        <a:t>13.41 </a:t>
                      </a:r>
                      <a:endParaRPr lang="en-US" sz="2400">
                        <a:effectLst/>
                        <a:latin typeface="Aptos"/>
                        <a:cs typeface="Times New Roman"/>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61067195"/>
                  </a:ext>
                </a:extLst>
              </a:tr>
            </a:tbl>
          </a:graphicData>
        </a:graphic>
      </p:graphicFrame>
    </p:spTree>
    <p:extLst>
      <p:ext uri="{BB962C8B-B14F-4D97-AF65-F5344CB8AC3E}">
        <p14:creationId xmlns:p14="http://schemas.microsoft.com/office/powerpoint/2010/main" val="2440029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92D3007-2A5F-AF0A-4380-48E475F5A518}"/>
              </a:ext>
            </a:extLst>
          </p:cNvPr>
          <p:cNvSpPr txBox="1"/>
          <p:nvPr/>
        </p:nvSpPr>
        <p:spPr>
          <a:xfrm>
            <a:off x="4279048" y="150920"/>
            <a:ext cx="1534492" cy="461665"/>
          </a:xfrm>
          <a:prstGeom prst="rect">
            <a:avLst/>
          </a:prstGeom>
          <a:noFill/>
        </p:spPr>
        <p:txBody>
          <a:bodyPr wrap="square" rtlCol="0">
            <a:spAutoFit/>
          </a:bodyPr>
          <a:lstStyle/>
          <a:p>
            <a:r>
              <a:rPr lang="en-US" sz="2400" b="1"/>
              <a:t>Results</a:t>
            </a:r>
          </a:p>
        </p:txBody>
      </p:sp>
      <p:pic>
        <p:nvPicPr>
          <p:cNvPr id="2" name="Picture 1" descr="A collage of different buildings&#10;&#10;AI-generated content may be incorrect.">
            <a:extLst>
              <a:ext uri="{FF2B5EF4-FFF2-40B4-BE49-F238E27FC236}">
                <a16:creationId xmlns:a16="http://schemas.microsoft.com/office/drawing/2014/main" id="{D205CFFB-6858-B0B7-2061-77BDC7560B3E}"/>
              </a:ext>
            </a:extLst>
          </p:cNvPr>
          <p:cNvPicPr>
            <a:picLocks noChangeAspect="1"/>
          </p:cNvPicPr>
          <p:nvPr/>
        </p:nvPicPr>
        <p:blipFill>
          <a:blip r:embed="rId2"/>
          <a:stretch>
            <a:fillRect/>
          </a:stretch>
        </p:blipFill>
        <p:spPr>
          <a:xfrm>
            <a:off x="1131703" y="617316"/>
            <a:ext cx="9571710" cy="5372584"/>
          </a:xfrm>
          <a:prstGeom prst="rect">
            <a:avLst/>
          </a:prstGeom>
        </p:spPr>
      </p:pic>
    </p:spTree>
    <p:extLst>
      <p:ext uri="{BB962C8B-B14F-4D97-AF65-F5344CB8AC3E}">
        <p14:creationId xmlns:p14="http://schemas.microsoft.com/office/powerpoint/2010/main" val="345701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people riding motorcycles on a road&#10;&#10;Description automatically generated">
            <a:extLst>
              <a:ext uri="{FF2B5EF4-FFF2-40B4-BE49-F238E27FC236}">
                <a16:creationId xmlns:a16="http://schemas.microsoft.com/office/drawing/2014/main" id="{8FD0530A-2344-7E48-73B0-1E35FFD18614}"/>
              </a:ext>
            </a:extLst>
          </p:cNvPr>
          <p:cNvPicPr>
            <a:picLocks noChangeAspect="1"/>
          </p:cNvPicPr>
          <p:nvPr/>
        </p:nvPicPr>
        <p:blipFill>
          <a:blip r:embed="rId2"/>
          <a:stretch>
            <a:fillRect/>
          </a:stretch>
        </p:blipFill>
        <p:spPr>
          <a:xfrm>
            <a:off x="1754802" y="1264919"/>
            <a:ext cx="3111838" cy="4146523"/>
          </a:xfrm>
          <a:prstGeom prst="rect">
            <a:avLst/>
          </a:prstGeom>
        </p:spPr>
      </p:pic>
      <p:pic>
        <p:nvPicPr>
          <p:cNvPr id="11" name="Picture 10" descr="A group of people riding motorcycles on a road with trees&#10;&#10;Description automatically generated">
            <a:extLst>
              <a:ext uri="{FF2B5EF4-FFF2-40B4-BE49-F238E27FC236}">
                <a16:creationId xmlns:a16="http://schemas.microsoft.com/office/drawing/2014/main" id="{58843201-FE38-75C9-4E97-5FD62FE1DE9D}"/>
              </a:ext>
            </a:extLst>
          </p:cNvPr>
          <p:cNvPicPr>
            <a:picLocks noChangeAspect="1"/>
          </p:cNvPicPr>
          <p:nvPr/>
        </p:nvPicPr>
        <p:blipFill>
          <a:blip r:embed="rId3"/>
          <a:stretch>
            <a:fillRect/>
          </a:stretch>
        </p:blipFill>
        <p:spPr>
          <a:xfrm>
            <a:off x="6397922" y="1244599"/>
            <a:ext cx="3111838" cy="4146524"/>
          </a:xfrm>
          <a:prstGeom prst="rect">
            <a:avLst/>
          </a:prstGeom>
        </p:spPr>
      </p:pic>
      <p:sp>
        <p:nvSpPr>
          <p:cNvPr id="12" name="TextBox 11">
            <a:extLst>
              <a:ext uri="{FF2B5EF4-FFF2-40B4-BE49-F238E27FC236}">
                <a16:creationId xmlns:a16="http://schemas.microsoft.com/office/drawing/2014/main" id="{5093CF39-C666-BDAE-9058-E4EE9B39CE7C}"/>
              </a:ext>
            </a:extLst>
          </p:cNvPr>
          <p:cNvSpPr txBox="1"/>
          <p:nvPr/>
        </p:nvSpPr>
        <p:spPr>
          <a:xfrm>
            <a:off x="2438400" y="436880"/>
            <a:ext cx="6797040" cy="461665"/>
          </a:xfrm>
          <a:prstGeom prst="rect">
            <a:avLst/>
          </a:prstGeom>
          <a:noFill/>
        </p:spPr>
        <p:txBody>
          <a:bodyPr wrap="square" rtlCol="0">
            <a:spAutoFit/>
          </a:bodyPr>
          <a:lstStyle/>
          <a:p>
            <a:pPr algn="ctr"/>
            <a:r>
              <a:rPr lang="en-US" sz="2400" b="1"/>
              <a:t>REAL TIME DATASET OUTPUT </a:t>
            </a:r>
          </a:p>
        </p:txBody>
      </p:sp>
      <p:sp>
        <p:nvSpPr>
          <p:cNvPr id="13" name="TextBox 12">
            <a:extLst>
              <a:ext uri="{FF2B5EF4-FFF2-40B4-BE49-F238E27FC236}">
                <a16:creationId xmlns:a16="http://schemas.microsoft.com/office/drawing/2014/main" id="{190895A5-3FA2-C62E-DA55-CDDFE6F12189}"/>
              </a:ext>
            </a:extLst>
          </p:cNvPr>
          <p:cNvSpPr txBox="1"/>
          <p:nvPr/>
        </p:nvSpPr>
        <p:spPr>
          <a:xfrm>
            <a:off x="2062480" y="5415280"/>
            <a:ext cx="2418080" cy="307777"/>
          </a:xfrm>
          <a:prstGeom prst="rect">
            <a:avLst/>
          </a:prstGeom>
          <a:noFill/>
        </p:spPr>
        <p:txBody>
          <a:bodyPr wrap="square" rtlCol="0">
            <a:spAutoFit/>
          </a:bodyPr>
          <a:lstStyle/>
          <a:p>
            <a:pPr algn="ctr"/>
            <a:r>
              <a:rPr lang="en-US"/>
              <a:t>HAZY IMAGE</a:t>
            </a:r>
          </a:p>
        </p:txBody>
      </p:sp>
      <p:sp>
        <p:nvSpPr>
          <p:cNvPr id="14" name="TextBox 13">
            <a:extLst>
              <a:ext uri="{FF2B5EF4-FFF2-40B4-BE49-F238E27FC236}">
                <a16:creationId xmlns:a16="http://schemas.microsoft.com/office/drawing/2014/main" id="{7F07812B-8833-8C89-EE92-4F0DE2D94026}"/>
              </a:ext>
            </a:extLst>
          </p:cNvPr>
          <p:cNvSpPr txBox="1"/>
          <p:nvPr/>
        </p:nvSpPr>
        <p:spPr>
          <a:xfrm>
            <a:off x="6736080" y="5411442"/>
            <a:ext cx="2418080" cy="307777"/>
          </a:xfrm>
          <a:prstGeom prst="rect">
            <a:avLst/>
          </a:prstGeom>
          <a:noFill/>
        </p:spPr>
        <p:txBody>
          <a:bodyPr wrap="square" rtlCol="0">
            <a:spAutoFit/>
          </a:bodyPr>
          <a:lstStyle/>
          <a:p>
            <a:pPr algn="ctr"/>
            <a:r>
              <a:rPr lang="en-US"/>
              <a:t>DEHAZED IMAGE</a:t>
            </a:r>
          </a:p>
        </p:txBody>
      </p:sp>
    </p:spTree>
    <p:extLst>
      <p:ext uri="{BB962C8B-B14F-4D97-AF65-F5344CB8AC3E}">
        <p14:creationId xmlns:p14="http://schemas.microsoft.com/office/powerpoint/2010/main" val="4118770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1EF97A4B-E82E-712F-CA13-78D59E17A26B}"/>
              </a:ext>
            </a:extLst>
          </p:cNvPr>
          <p:cNvSpPr txBox="1"/>
          <p:nvPr/>
        </p:nvSpPr>
        <p:spPr>
          <a:xfrm>
            <a:off x="1000124" y="241419"/>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a:solidFill>
                  <a:srgbClr val="000000"/>
                </a:solidFill>
                <a:latin typeface="Montserrat"/>
                <a:ea typeface="Montserrat"/>
                <a:cs typeface="Montserrat"/>
                <a:sym typeface="Montserrat"/>
              </a:rPr>
              <a:t>Objective and Goals</a:t>
            </a:r>
          </a:p>
          <a:p>
            <a:pPr algn="ctr"/>
            <a:endParaRPr lang="en-US" sz="2400" b="1">
              <a:latin typeface="Montserrat"/>
              <a:ea typeface="Montserrat"/>
              <a:cs typeface="Montserrat"/>
            </a:endParaRPr>
          </a:p>
        </p:txBody>
      </p:sp>
      <p:sp>
        <p:nvSpPr>
          <p:cNvPr id="3" name="Google Shape;120;p76">
            <a:extLst>
              <a:ext uri="{FF2B5EF4-FFF2-40B4-BE49-F238E27FC236}">
                <a16:creationId xmlns:a16="http://schemas.microsoft.com/office/drawing/2014/main" id="{CA08A1E2-29B3-F3D5-48A9-5D1EA6629717}"/>
              </a:ext>
            </a:extLst>
          </p:cNvPr>
          <p:cNvSpPr/>
          <p:nvPr/>
        </p:nvSpPr>
        <p:spPr>
          <a:xfrm>
            <a:off x="639096" y="638826"/>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a:solidFill>
                  <a:schemeClr val="lt1"/>
                </a:solidFill>
                <a:latin typeface="Verdana"/>
                <a:ea typeface="Verdana"/>
                <a:cs typeface="Verdana"/>
                <a:sym typeface="Verdana"/>
              </a:rPr>
              <a:t>Objective </a:t>
            </a:r>
            <a:endParaRPr sz="1000" b="1" i="0" u="none" strike="noStrike" cap="none">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639096" y="1009960"/>
            <a:ext cx="9943179" cy="2118529"/>
          </a:xfrm>
          <a:prstGeom prst="rect">
            <a:avLst/>
          </a:prstGeom>
          <a:noFill/>
        </p:spPr>
        <p:txBody>
          <a:bodyPr wrap="square" lIns="91440" tIns="45720" rIns="91440" bIns="45720" rtlCol="0" anchor="t">
            <a:spAutoFit/>
          </a:bodyPr>
          <a:lstStyle/>
          <a:p>
            <a:pPr marL="285750" indent="-285750" algn="just">
              <a:lnSpc>
                <a:spcPct val="150000"/>
              </a:lnSpc>
              <a:buFont typeface="Wingdings" panose="05000000000000000000" pitchFamily="2" charset="2"/>
              <a:buChar char="v"/>
            </a:pPr>
            <a:r>
              <a:rPr lang="en-US" sz="1800"/>
              <a:t>The primary objective is to develop a lightweight CNN-based model for image dehazing that effectively enhances image quality by preserving brightness, color, and clarity. This model will be designed to operate efficiently in real-time applications, support downstream tasks like object detection, and contribute to advancements in image processing research through comprehensive documentation and publication.</a:t>
            </a: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
        <p:nvSpPr>
          <p:cNvPr id="5" name="Google Shape;120;p76">
            <a:extLst>
              <a:ext uri="{FF2B5EF4-FFF2-40B4-BE49-F238E27FC236}">
                <a16:creationId xmlns:a16="http://schemas.microsoft.com/office/drawing/2014/main" id="{32D40503-C654-8A14-6093-A1518FD4ED00}"/>
              </a:ext>
            </a:extLst>
          </p:cNvPr>
          <p:cNvSpPr/>
          <p:nvPr/>
        </p:nvSpPr>
        <p:spPr>
          <a:xfrm>
            <a:off x="552187" y="3164293"/>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a:solidFill>
                  <a:schemeClr val="lt1"/>
                </a:solidFill>
                <a:latin typeface="Verdana"/>
                <a:ea typeface="Verdana"/>
                <a:cs typeface="Verdana"/>
                <a:sym typeface="Verdana"/>
              </a:rPr>
              <a:t>Goals</a:t>
            </a:r>
            <a:endParaRPr sz="1000" b="1" i="0" u="none" strike="noStrike" cap="none">
              <a:solidFill>
                <a:srgbClr val="000000"/>
              </a:solidFill>
              <a:latin typeface="Arial"/>
              <a:ea typeface="Arial"/>
              <a:cs typeface="Arial"/>
              <a:sym typeface="Arial"/>
            </a:endParaRPr>
          </a:p>
        </p:txBody>
      </p:sp>
      <p:sp>
        <p:nvSpPr>
          <p:cNvPr id="7" name="TextBox 6">
            <a:extLst>
              <a:ext uri="{FF2B5EF4-FFF2-40B4-BE49-F238E27FC236}">
                <a16:creationId xmlns:a16="http://schemas.microsoft.com/office/drawing/2014/main" id="{753AAE79-2291-71DA-15EE-C7423276F32C}"/>
              </a:ext>
            </a:extLst>
          </p:cNvPr>
          <p:cNvSpPr txBox="1"/>
          <p:nvPr/>
        </p:nvSpPr>
        <p:spPr>
          <a:xfrm>
            <a:off x="877220" y="3438977"/>
            <a:ext cx="9943179" cy="2534027"/>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sz="1800"/>
              <a:t>Develop an Efficient Dehazing Model : Build a CNN-based model that effectively removes haze from images while maintaining high visual fidelity.</a:t>
            </a:r>
          </a:p>
          <a:p>
            <a:pPr marL="285750" indent="-285750" algn="just">
              <a:lnSpc>
                <a:spcPct val="150000"/>
              </a:lnSpc>
              <a:buFont typeface="Wingdings" panose="05000000000000000000" pitchFamily="2" charset="2"/>
              <a:buChar char="v"/>
            </a:pPr>
            <a:r>
              <a:rPr lang="en-US" sz="1800"/>
              <a:t>Enhance Real-Time Usability : Design the model to be lightweight and fast, suitable for applications such as autonomous driving and surveillance.</a:t>
            </a:r>
          </a:p>
          <a:p>
            <a:pPr marL="285750" indent="-285750" algn="just">
              <a:lnSpc>
                <a:spcPct val="150000"/>
              </a:lnSpc>
              <a:buFont typeface="Wingdings" panose="05000000000000000000" pitchFamily="2" charset="2"/>
              <a:buChar char="v"/>
            </a:pPr>
            <a:r>
              <a:rPr lang="en-US" sz="1800"/>
              <a:t>Ensure Robustness and Accuracy : Create a model capable of handling complex haze scenarios without introducing artifacts or degrading image quality.</a:t>
            </a:r>
          </a:p>
        </p:txBody>
      </p:sp>
    </p:spTree>
    <p:extLst>
      <p:ext uri="{BB962C8B-B14F-4D97-AF65-F5344CB8AC3E}">
        <p14:creationId xmlns:p14="http://schemas.microsoft.com/office/powerpoint/2010/main" val="1429641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2842-485B-A1BA-74A8-3079DADFFA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35B471-CC7E-7CB9-A4D6-FB503C8052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4" name="Google Shape;125;p3">
            <a:extLst>
              <a:ext uri="{FF2B5EF4-FFF2-40B4-BE49-F238E27FC236}">
                <a16:creationId xmlns:a16="http://schemas.microsoft.com/office/drawing/2014/main" id="{67F9DACA-35DE-941A-CCEE-D335FBEB89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Contribution</a:t>
            </a:r>
            <a:endParaRPr lang="en-US" sz="1400" b="0" i="0" u="none" strike="noStrike" cap="none">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5951DA8A-453F-9B13-3160-FA60A7CB42E6}"/>
              </a:ext>
            </a:extLst>
          </p:cNvPr>
          <p:cNvSpPr txBox="1"/>
          <p:nvPr/>
        </p:nvSpPr>
        <p:spPr>
          <a:xfrm>
            <a:off x="216308" y="88996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a:latin typeface="Verdana" panose="020B0604030504040204" pitchFamily="34" charset="0"/>
                <a:ea typeface="Verdana" panose="020B0604030504040204" pitchFamily="34" charset="0"/>
              </a:rPr>
              <a:t>Team Progress and Movement</a:t>
            </a:r>
          </a:p>
          <a:p>
            <a:pPr marL="285750" marR="0" lvl="0" indent="-285750" rtl="0">
              <a:lnSpc>
                <a:spcPct val="150000"/>
              </a:lnSpc>
              <a:spcBef>
                <a:spcPts val="0"/>
              </a:spcBef>
              <a:spcAft>
                <a:spcPts val="0"/>
              </a:spcAft>
              <a:buFont typeface="Wingdings" panose="05000000000000000000" pitchFamily="2" charset="2"/>
              <a:buChar char="v"/>
            </a:pPr>
            <a:r>
              <a:rPr lang="en-IN" sz="1600">
                <a:latin typeface="Verdana" panose="020B0604030504040204" pitchFamily="34" charset="0"/>
                <a:ea typeface="Verdana" panose="020B0604030504040204" pitchFamily="34" charset="0"/>
              </a:rPr>
              <a:t>Completed Testing and Validation for datasets.</a:t>
            </a:r>
          </a:p>
          <a:p>
            <a:pPr marL="285750" marR="0" lvl="0" indent="-285750" rtl="0">
              <a:lnSpc>
                <a:spcPct val="150000"/>
              </a:lnSpc>
              <a:spcBef>
                <a:spcPts val="0"/>
              </a:spcBef>
              <a:spcAft>
                <a:spcPts val="0"/>
              </a:spcAft>
              <a:buFont typeface="Wingdings" panose="05000000000000000000" pitchFamily="2" charset="2"/>
              <a:buChar char="v"/>
            </a:pPr>
            <a:r>
              <a:rPr lang="en-IN" sz="1600">
                <a:latin typeface="Verdana" panose="020B0604030504040204" pitchFamily="34" charset="0"/>
                <a:ea typeface="Verdana" panose="020B0604030504040204" pitchFamily="34" charset="0"/>
              </a:rPr>
              <a:t>Explored with Real-Time collected datasets.</a:t>
            </a:r>
          </a:p>
          <a:p>
            <a:pPr marL="285750" marR="0" lvl="0" indent="-285750" rtl="0">
              <a:lnSpc>
                <a:spcPct val="150000"/>
              </a:lnSpc>
              <a:spcBef>
                <a:spcPts val="0"/>
              </a:spcBef>
              <a:spcAft>
                <a:spcPts val="0"/>
              </a:spcAft>
              <a:buFont typeface="Wingdings" panose="05000000000000000000" pitchFamily="2" charset="2"/>
              <a:buChar char="v"/>
            </a:pPr>
            <a:r>
              <a:rPr lang="en-IN" sz="1600">
                <a:latin typeface="Verdana" panose="020B0604030504040204" pitchFamily="34" charset="0"/>
                <a:ea typeface="Verdana" panose="020B0604030504040204" pitchFamily="34" charset="0"/>
              </a:rPr>
              <a:t>Developed an Algorithm for Image Dehazing.</a:t>
            </a:r>
          </a:p>
          <a:p>
            <a:pPr marL="285750" marR="0" lvl="0" indent="-285750" rtl="0">
              <a:lnSpc>
                <a:spcPct val="150000"/>
              </a:lnSpc>
              <a:spcBef>
                <a:spcPts val="0"/>
              </a:spcBef>
              <a:spcAft>
                <a:spcPts val="0"/>
              </a:spcAft>
              <a:buFont typeface="Wingdings" panose="05000000000000000000" pitchFamily="2" charset="2"/>
              <a:buChar char="v"/>
            </a:pPr>
            <a:r>
              <a:rPr lang="en-IN" sz="1600">
                <a:latin typeface="Verdana" panose="020B0604030504040204" pitchFamily="34" charset="0"/>
                <a:ea typeface="Verdana" panose="020B0604030504040204" pitchFamily="34" charset="0"/>
              </a:rPr>
              <a:t>Completed testing the various types of Hazy images.</a:t>
            </a:r>
          </a:p>
          <a:p>
            <a:pPr marL="285750" marR="0" lvl="0" indent="-285750" rtl="0">
              <a:lnSpc>
                <a:spcPct val="150000"/>
              </a:lnSpc>
              <a:spcBef>
                <a:spcPts val="0"/>
              </a:spcBef>
              <a:spcAft>
                <a:spcPts val="0"/>
              </a:spcAft>
              <a:buFont typeface="Wingdings" panose="05000000000000000000" pitchFamily="2" charset="2"/>
              <a:buChar char="v"/>
            </a:pPr>
            <a:r>
              <a:rPr lang="en-IN" sz="1600">
                <a:latin typeface="Verdana" panose="020B0604030504040204" pitchFamily="34" charset="0"/>
                <a:ea typeface="Verdana" panose="020B0604030504040204" pitchFamily="34" charset="0"/>
              </a:rPr>
              <a:t>Paper Documentation is in progress.</a:t>
            </a:r>
          </a:p>
          <a:p>
            <a:pPr marR="0" lvl="0" rtl="0">
              <a:lnSpc>
                <a:spcPct val="100000"/>
              </a:lnSpc>
              <a:spcBef>
                <a:spcPts val="0"/>
              </a:spcBef>
              <a:spcAft>
                <a:spcPts val="0"/>
              </a:spcAft>
            </a:pPr>
            <a:endParaRPr lang="en-IN">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E154839C-B3E3-3A7B-9FDD-C49C18A4F130}"/>
              </a:ext>
            </a:extLst>
          </p:cNvPr>
          <p:cNvSpPr txBox="1"/>
          <p:nvPr/>
        </p:nvSpPr>
        <p:spPr>
          <a:xfrm>
            <a:off x="6213988" y="866842"/>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800" b="1">
                <a:latin typeface="Verdana"/>
                <a:ea typeface="Verdana"/>
              </a:rPr>
              <a:t>Individual Contribution </a:t>
            </a:r>
          </a:p>
          <a:p>
            <a:pPr lvl="3"/>
            <a:r>
              <a:rPr lang="en-IN" sz="1800">
                <a:latin typeface="Verdana"/>
                <a:ea typeface="Verdana"/>
              </a:rPr>
              <a:t>Key contributions:  </a:t>
            </a:r>
            <a:r>
              <a:rPr lang="en-US" sz="1800" b="1">
                <a:solidFill>
                  <a:schemeClr val="dk1"/>
                </a:solidFill>
                <a:latin typeface="Montserrat Medium"/>
                <a:ea typeface="Verdana"/>
              </a:rPr>
              <a:t>Lokeshwar Reddy K</a:t>
            </a:r>
          </a:p>
          <a:p>
            <a:pPr marL="285750" lvl="1" indent="-285750">
              <a:buFont typeface="Arial" panose="020B0604020202020204" pitchFamily="34" charset="0"/>
              <a:buChar char="•"/>
            </a:pPr>
            <a:r>
              <a:rPr lang="en-IN" sz="1800">
                <a:ea typeface="Verdana"/>
              </a:rPr>
              <a:t>Experimental Evaluation</a:t>
            </a:r>
            <a:endParaRPr lang="en-IN" sz="1800">
              <a:latin typeface="Verdana"/>
              <a:ea typeface="Verdana"/>
            </a:endParaRPr>
          </a:p>
          <a:p>
            <a:pPr marL="285750" lvl="1" indent="-285750">
              <a:buFont typeface="Arial" panose="020B0604020202020204" pitchFamily="34" charset="0"/>
              <a:buChar char="•"/>
            </a:pPr>
            <a:r>
              <a:rPr lang="en-IN" sz="1800">
                <a:ea typeface="Verdana"/>
              </a:rPr>
              <a:t>Design and Implementation</a:t>
            </a:r>
            <a:endParaRPr lang="en-IN" sz="1800">
              <a:latin typeface="Verdana"/>
              <a:ea typeface="Verdana"/>
            </a:endParaRPr>
          </a:p>
          <a:p>
            <a:pPr marL="285750" marR="0" lvl="0" indent="-285750" rtl="0">
              <a:lnSpc>
                <a:spcPct val="100000"/>
              </a:lnSpc>
              <a:spcBef>
                <a:spcPts val="0"/>
              </a:spcBef>
              <a:spcAft>
                <a:spcPts val="0"/>
              </a:spcAft>
              <a:buFont typeface="Arial" panose="020B0604020202020204" pitchFamily="34" charset="0"/>
              <a:buChar char="•"/>
            </a:pPr>
            <a:endParaRPr lang="en-IN" sz="1800">
              <a:latin typeface="Verdana"/>
              <a:ea typeface="Verdana"/>
            </a:endParaRPr>
          </a:p>
          <a:p>
            <a:pPr lvl="3"/>
            <a:r>
              <a:rPr lang="en-IN" sz="1800">
                <a:latin typeface="Verdana"/>
                <a:ea typeface="Verdana"/>
              </a:rPr>
              <a:t>Key contributions:</a:t>
            </a:r>
            <a:r>
              <a:rPr lang="en-US" sz="1800" b="1">
                <a:solidFill>
                  <a:schemeClr val="dk1"/>
                </a:solidFill>
                <a:latin typeface="Montserrat Medium"/>
                <a:ea typeface="Verdana"/>
              </a:rPr>
              <a:t>Tejas V Reddy</a:t>
            </a:r>
          </a:p>
          <a:p>
            <a:pPr marL="285750" lvl="1" indent="-285750">
              <a:buFont typeface="Arial" panose="020B0604020202020204" pitchFamily="34" charset="0"/>
              <a:buChar char="•"/>
            </a:pPr>
            <a:r>
              <a:rPr lang="en-IN" sz="1800">
                <a:ea typeface="Verdana"/>
              </a:rPr>
              <a:t>Testing and Validation</a:t>
            </a:r>
          </a:p>
          <a:p>
            <a:pPr marL="285750" lvl="1" indent="-285750">
              <a:buFont typeface="Arial" panose="020B0604020202020204" pitchFamily="34" charset="0"/>
              <a:buChar char="•"/>
            </a:pPr>
            <a:r>
              <a:rPr lang="en-IN" sz="1800">
                <a:ea typeface="Verdana"/>
              </a:rPr>
              <a:t>Algorithm development</a:t>
            </a:r>
          </a:p>
          <a:p>
            <a:pPr marL="285750" indent="-285750">
              <a:buFont typeface="Arial" panose="020B0604020202020204" pitchFamily="34" charset="0"/>
              <a:buChar char="•"/>
            </a:pPr>
            <a:endParaRPr lang="en-IN" sz="1800">
              <a:latin typeface="Verdana"/>
              <a:ea typeface="Verdana"/>
            </a:endParaRPr>
          </a:p>
          <a:p>
            <a:pPr lvl="3"/>
            <a:r>
              <a:rPr lang="en-IN" sz="1800">
                <a:latin typeface="Verdana"/>
                <a:ea typeface="Verdana"/>
              </a:rPr>
              <a:t>Key contributions: </a:t>
            </a:r>
            <a:r>
              <a:rPr lang="en-US" sz="1800" b="1">
                <a:solidFill>
                  <a:schemeClr val="dk1"/>
                </a:solidFill>
                <a:latin typeface="Montserrat Medium"/>
                <a:ea typeface="Verdana"/>
              </a:rPr>
              <a:t>Vinay N S</a:t>
            </a:r>
            <a:r>
              <a:rPr lang="en-IN" sz="1800">
                <a:latin typeface="Verdana"/>
                <a:ea typeface="Verdana"/>
              </a:rPr>
              <a:t> </a:t>
            </a:r>
          </a:p>
          <a:p>
            <a:pPr marL="285750" lvl="1" indent="-285750">
              <a:buFont typeface="Arial" panose="020B0604020202020204" pitchFamily="34" charset="0"/>
              <a:buChar char="•"/>
            </a:pPr>
            <a:r>
              <a:rPr lang="en-IN" sz="1800">
                <a:latin typeface="Verdana"/>
                <a:ea typeface="Verdana"/>
              </a:rPr>
              <a:t>Collecting datasets</a:t>
            </a:r>
          </a:p>
          <a:p>
            <a:pPr marL="285750" marR="0" lvl="0" indent="-285750" rtl="0">
              <a:lnSpc>
                <a:spcPct val="100000"/>
              </a:lnSpc>
              <a:spcBef>
                <a:spcPts val="0"/>
              </a:spcBef>
              <a:spcAft>
                <a:spcPts val="0"/>
              </a:spcAft>
              <a:buFont typeface="Arial" panose="020B0604020202020204" pitchFamily="34" charset="0"/>
              <a:buChar char="•"/>
            </a:pPr>
            <a:r>
              <a:rPr lang="en-IN" sz="1800">
                <a:latin typeface="Verdana"/>
                <a:ea typeface="Verdana"/>
              </a:rPr>
              <a:t>Documentation</a:t>
            </a:r>
          </a:p>
          <a:p>
            <a:pPr lvl="3"/>
            <a:endParaRPr lang="en-IN">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427572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132046-4ACE-A1E3-4010-52881C983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4" name="Google Shape;125;p3">
            <a:extLst>
              <a:ext uri="{FF2B5EF4-FFF2-40B4-BE49-F238E27FC236}">
                <a16:creationId xmlns:a16="http://schemas.microsoft.com/office/drawing/2014/main" id="{9BB43107-1A1B-029D-C73C-2126600571B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Conclusion &amp; Future Work</a:t>
            </a:r>
            <a:endParaRPr lang="en-US" sz="1400" b="0" i="0" u="none" strike="noStrike" cap="none">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8EB3901A-2C1A-A66B-C9AE-81E8FAFAB4FF}"/>
              </a:ext>
            </a:extLst>
          </p:cNvPr>
          <p:cNvSpPr txBox="1"/>
          <p:nvPr/>
        </p:nvSpPr>
        <p:spPr>
          <a:xfrm>
            <a:off x="431688" y="933316"/>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800" b="1">
                <a:latin typeface="Verdana"/>
                <a:ea typeface="Verdana"/>
              </a:rPr>
              <a:t>Summary and Conclusion </a:t>
            </a:r>
          </a:p>
          <a:p>
            <a:pPr marL="0" marR="0" lvl="0" indent="0" rtl="0">
              <a:lnSpc>
                <a:spcPct val="100000"/>
              </a:lnSpc>
              <a:spcBef>
                <a:spcPts val="0"/>
              </a:spcBef>
              <a:spcAft>
                <a:spcPts val="0"/>
              </a:spcAft>
              <a:buNone/>
            </a:pPr>
            <a:endParaRPr lang="en-IN" sz="1600">
              <a:latin typeface="Verdana" panose="020B0604030504040204" pitchFamily="34" charset="0"/>
              <a:ea typeface="Verdana" panose="020B0604030504040204" pitchFamily="34" charset="0"/>
            </a:endParaRPr>
          </a:p>
          <a:p>
            <a:r>
              <a:rPr lang="en-IN" sz="1600" b="1">
                <a:ea typeface="Verdana"/>
              </a:rPr>
              <a:t>Overview</a:t>
            </a:r>
            <a:r>
              <a:rPr lang="en-IN" sz="1600">
                <a:ea typeface="Verdana"/>
              </a:rPr>
              <a:t>:</a:t>
            </a:r>
            <a:endParaRPr lang="en-IN" sz="1600">
              <a:latin typeface="Verdana"/>
              <a:ea typeface="Verdana"/>
            </a:endParaRPr>
          </a:p>
          <a:p>
            <a:r>
              <a:rPr lang="en-IN" sz="1600">
                <a:ea typeface="Verdana"/>
              </a:rPr>
              <a:t>introduced a novel CNN-based, end-to-end system for single-image haze removal.</a:t>
            </a:r>
          </a:p>
          <a:p>
            <a:r>
              <a:rPr lang="en-IN" sz="1600">
                <a:ea typeface="Verdana"/>
              </a:rPr>
              <a:t>Achieved significant improvements in clarity, contrast, and color restoration compared to traditional methods.</a:t>
            </a:r>
          </a:p>
          <a:p>
            <a:pPr>
              <a:buFont typeface="Arial" panose="020B0604020202020204" pitchFamily="34" charset="0"/>
              <a:buChar char="•"/>
            </a:pPr>
            <a:endParaRPr lang="en-IN" sz="1600">
              <a:ea typeface="Verdana"/>
            </a:endParaRPr>
          </a:p>
          <a:p>
            <a:r>
              <a:rPr lang="en-IN" sz="1600" b="1">
                <a:ea typeface="Verdana"/>
              </a:rPr>
              <a:t>Performance and Applications</a:t>
            </a:r>
            <a:r>
              <a:rPr lang="en-IN" sz="1600">
                <a:ea typeface="Verdana"/>
              </a:rPr>
              <a:t>:</a:t>
            </a:r>
          </a:p>
          <a:p>
            <a:r>
              <a:rPr lang="en-IN" sz="1600">
                <a:ea typeface="Verdana"/>
              </a:rPr>
              <a:t>Demonstrated superior results on quantitative metrics (PSNR, SSIM) and visual comparisons.</a:t>
            </a:r>
          </a:p>
          <a:p>
            <a:r>
              <a:rPr lang="en-IN" sz="1600">
                <a:ea typeface="Verdana"/>
              </a:rPr>
              <a:t>Suitable for real-time applications like surveillance, autonomous vehicles.</a:t>
            </a:r>
          </a:p>
          <a:p>
            <a:endParaRPr lang="en-IN">
              <a:latin typeface="Verdana" panose="020B0604030504040204" pitchFamily="34" charset="0"/>
              <a:ea typeface="Verdana" panose="020B0604030504040204" pitchFamily="34" charset="0"/>
            </a:endParaRPr>
          </a:p>
          <a:p>
            <a:r>
              <a:rPr lang="en-IN" sz="1800" b="1">
                <a:latin typeface="Verdana"/>
                <a:ea typeface="Verdana"/>
              </a:rPr>
              <a:t>Future Work</a:t>
            </a:r>
          </a:p>
          <a:p>
            <a:endParaRPr lang="en-IN" sz="1600">
              <a:ea typeface="Verdana"/>
            </a:endParaRPr>
          </a:p>
          <a:p>
            <a:r>
              <a:rPr lang="en-IN" sz="1600" b="1">
                <a:latin typeface="Verdana"/>
                <a:ea typeface="Verdana"/>
              </a:rPr>
              <a:t>Conference Paper preparation: </a:t>
            </a:r>
            <a:r>
              <a:rPr lang="en-IN" sz="1600">
                <a:latin typeface="Verdana"/>
                <a:ea typeface="Verdana"/>
              </a:rPr>
              <a:t>Documentation of the project to present in the IEEE conference.</a:t>
            </a:r>
            <a:endParaRPr lang="en-IN" sz="1600" b="1">
              <a:latin typeface="Verdana"/>
              <a:ea typeface="Verdana"/>
            </a:endParaRPr>
          </a:p>
          <a:p>
            <a:endParaRPr lang="en-IN">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67826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a:buNone/>
            </a:pPr>
            <a:r>
              <a:rPr lang="en-US" sz="11500" b="1" i="0" u="none" strike="noStrike" cap="none">
                <a:solidFill>
                  <a:srgbClr val="007069"/>
                </a:solidFill>
                <a:latin typeface="Open Sans"/>
                <a:ea typeface="Open Sans"/>
                <a:cs typeface="Open Sans"/>
                <a:sym typeface="Open Sans"/>
              </a:rPr>
              <a:t>THANK </a:t>
            </a:r>
            <a:r>
              <a:rPr lang="en-US" sz="11500" b="1" i="0" u="none" strike="noStrike" cap="none">
                <a:solidFill>
                  <a:srgbClr val="A5A5A5"/>
                </a:solidFill>
                <a:latin typeface="Open Sans"/>
                <a:ea typeface="Open Sans"/>
                <a:cs typeface="Open Sans"/>
                <a:sym typeface="Open Sans"/>
              </a:rPr>
              <a:t>YOU</a:t>
            </a:r>
            <a:endParaRPr sz="1400" b="0" i="0" u="none" strike="noStrike" cap="none">
              <a:solidFill>
                <a:srgbClr val="000000"/>
              </a:solidFill>
              <a:latin typeface="Aharoni"/>
              <a:ea typeface="Aharoni"/>
              <a:cs typeface="Aharoni"/>
              <a:sym typeface="Aharoni"/>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a:solidFill>
                  <a:srgbClr val="7F7F7F"/>
                </a:solidFill>
                <a:latin typeface="Open Sans"/>
                <a:ea typeface="Open Sans"/>
                <a:cs typeface="Open Sans"/>
                <a:sym typeface="Open Sans"/>
              </a:rPr>
              <a:t>Have a Great Day ! </a:t>
            </a:r>
            <a:endParaRPr sz="1400" b="0" i="0" u="none" strike="noStrike" cap="none">
              <a:solidFill>
                <a:srgbClr val="000000"/>
              </a:solidFill>
              <a:latin typeface="Aharoni"/>
              <a:ea typeface="Aharoni"/>
              <a:cs typeface="Aharoni"/>
              <a:sym typeface="Aharon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BCA7D1-FDF2-3F64-11DE-C5994E57CE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a:t>
            </a:fld>
            <a:endParaRPr lang="en-US"/>
          </a:p>
        </p:txBody>
      </p:sp>
      <p:sp>
        <p:nvSpPr>
          <p:cNvPr id="6" name="TextBox 5">
            <a:extLst>
              <a:ext uri="{FF2B5EF4-FFF2-40B4-BE49-F238E27FC236}">
                <a16:creationId xmlns:a16="http://schemas.microsoft.com/office/drawing/2014/main" id="{3D03449B-7C41-9BCA-DAC0-2781828CC2E3}"/>
              </a:ext>
            </a:extLst>
          </p:cNvPr>
          <p:cNvSpPr txBox="1"/>
          <p:nvPr/>
        </p:nvSpPr>
        <p:spPr>
          <a:xfrm>
            <a:off x="429768" y="713232"/>
            <a:ext cx="11082528" cy="419602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sz="1800"/>
              <a:t>Benchmark Performance : Validate the model against synthetic and real-world datasets, establishing performance benchmarks and ensuring reliability.</a:t>
            </a:r>
          </a:p>
          <a:p>
            <a:pPr marL="285750" indent="-285750" algn="just">
              <a:lnSpc>
                <a:spcPct val="150000"/>
              </a:lnSpc>
              <a:buFont typeface="Wingdings" panose="05000000000000000000" pitchFamily="2" charset="2"/>
              <a:buChar char="v"/>
            </a:pPr>
            <a:r>
              <a:rPr lang="en-US" sz="1800"/>
              <a:t>Support Downstream Tasks : Optimize the dehazed outputs to improve accuracy in related tasks like object detection and tracking in challenging environments.</a:t>
            </a:r>
          </a:p>
          <a:p>
            <a:pPr marL="285750" indent="-285750" algn="just">
              <a:lnSpc>
                <a:spcPct val="150000"/>
              </a:lnSpc>
              <a:buFont typeface="Wingdings" panose="05000000000000000000" pitchFamily="2" charset="2"/>
              <a:buChar char="v"/>
            </a:pPr>
            <a:r>
              <a:rPr lang="en-US" sz="1800"/>
              <a:t>Simplify Deployment : Develop a scalable and deployable framework to facilitate the practical application of the model in various industries.</a:t>
            </a:r>
          </a:p>
          <a:p>
            <a:pPr marL="285750" indent="-285750" algn="just">
              <a:lnSpc>
                <a:spcPct val="150000"/>
              </a:lnSpc>
              <a:buFont typeface="Wingdings" panose="05000000000000000000" pitchFamily="2" charset="2"/>
              <a:buChar char="v"/>
            </a:pPr>
            <a:r>
              <a:rPr lang="en-US" sz="1800"/>
              <a:t>Contribute to the Research Community : Share insights and advancements by publishing research findings in IEEE conferences and other reputable platforms.</a:t>
            </a:r>
          </a:p>
          <a:p>
            <a:pPr marL="285750" indent="-285750" algn="just">
              <a:lnSpc>
                <a:spcPct val="150000"/>
              </a:lnSpc>
              <a:buFont typeface="Wingdings" panose="05000000000000000000" pitchFamily="2" charset="2"/>
              <a:buChar char="v"/>
            </a:pPr>
            <a:r>
              <a:rPr lang="en-US" sz="1800"/>
              <a:t>Document Results Thoroughly : Record methodologies, findings, and performance metrics to ensure transparency and reproducibility of the research.</a:t>
            </a:r>
          </a:p>
        </p:txBody>
      </p:sp>
    </p:spTree>
    <p:extLst>
      <p:ext uri="{BB962C8B-B14F-4D97-AF65-F5344CB8AC3E}">
        <p14:creationId xmlns:p14="http://schemas.microsoft.com/office/powerpoint/2010/main" val="3537487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C6ECFB60-4922-9557-3C5E-7FA842E8B16A}"/>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a:latin typeface="Verdana"/>
                <a:ea typeface="Verdana"/>
              </a:rPr>
              <a:t> </a:t>
            </a:r>
            <a:endParaRPr lang="en-US">
              <a:latin typeface="Verdana"/>
              <a:ea typeface="Verdana"/>
            </a:endParaRPr>
          </a:p>
        </p:txBody>
      </p:sp>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a:solidFill>
                  <a:srgbClr val="000000"/>
                </a:solidFill>
                <a:latin typeface="Montserrat"/>
                <a:ea typeface="Montserrat"/>
                <a:cs typeface="Montserrat"/>
                <a:sym typeface="Montserrat"/>
              </a:rPr>
              <a:t>Project Plan </a:t>
            </a:r>
            <a:endParaRPr/>
          </a:p>
        </p:txBody>
      </p:sp>
      <p:graphicFrame>
        <p:nvGraphicFramePr>
          <p:cNvPr id="4" name="Table 3">
            <a:extLst>
              <a:ext uri="{FF2B5EF4-FFF2-40B4-BE49-F238E27FC236}">
                <a16:creationId xmlns:a16="http://schemas.microsoft.com/office/drawing/2014/main" id="{0EBEC994-3EC3-6373-E4E9-F4E2E4A12964}"/>
              </a:ext>
            </a:extLst>
          </p:cNvPr>
          <p:cNvGraphicFramePr>
            <a:graphicFrameLocks noGrp="1"/>
          </p:cNvGraphicFramePr>
          <p:nvPr>
            <p:extLst>
              <p:ext uri="{D42A27DB-BD31-4B8C-83A1-F6EECF244321}">
                <p14:modId xmlns:p14="http://schemas.microsoft.com/office/powerpoint/2010/main" val="3654892854"/>
              </p:ext>
            </p:extLst>
          </p:nvPr>
        </p:nvGraphicFramePr>
        <p:xfrm>
          <a:off x="469726" y="1210849"/>
          <a:ext cx="11119901" cy="4685077"/>
        </p:xfrm>
        <a:graphic>
          <a:graphicData uri="http://schemas.openxmlformats.org/drawingml/2006/table">
            <a:tbl>
              <a:tblPr firstRow="1" firstCol="1" bandRow="1">
                <a:tableStyleId>{DE7AD339-51BE-4A38-A1C7-CCF28897F289}</a:tableStyleId>
              </a:tblPr>
              <a:tblGrid>
                <a:gridCol w="3706310">
                  <a:extLst>
                    <a:ext uri="{9D8B030D-6E8A-4147-A177-3AD203B41FA5}">
                      <a16:colId xmlns:a16="http://schemas.microsoft.com/office/drawing/2014/main" val="2132120308"/>
                    </a:ext>
                  </a:extLst>
                </a:gridCol>
                <a:gridCol w="3706310">
                  <a:extLst>
                    <a:ext uri="{9D8B030D-6E8A-4147-A177-3AD203B41FA5}">
                      <a16:colId xmlns:a16="http://schemas.microsoft.com/office/drawing/2014/main" val="3493820509"/>
                    </a:ext>
                  </a:extLst>
                </a:gridCol>
                <a:gridCol w="3707281">
                  <a:extLst>
                    <a:ext uri="{9D8B030D-6E8A-4147-A177-3AD203B41FA5}">
                      <a16:colId xmlns:a16="http://schemas.microsoft.com/office/drawing/2014/main" val="576392070"/>
                    </a:ext>
                  </a:extLst>
                </a:gridCol>
              </a:tblGrid>
              <a:tr h="611318">
                <a:tc>
                  <a:txBody>
                    <a:bodyPr/>
                    <a:lstStyle/>
                    <a:p>
                      <a:pPr marL="0" marR="0"/>
                      <a:r>
                        <a:rPr lang="en-US" sz="2000" b="1">
                          <a:effectLst/>
                          <a:latin typeface="Times New Roman"/>
                          <a:ea typeface="Calibri"/>
                        </a:rPr>
                        <a:t>                        Phase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2000" b="1">
                          <a:effectLst/>
                          <a:latin typeface="Times New Roman"/>
                          <a:ea typeface="Calibri"/>
                        </a:rPr>
                        <a:t>Timeline(Dec24 – Mar25)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2000" b="1">
                          <a:effectLst/>
                          <a:latin typeface="Times New Roman"/>
                          <a:ea typeface="Calibri"/>
                        </a:rPr>
                        <a:t>Activities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84634654"/>
                  </a:ext>
                </a:extLst>
              </a:tr>
              <a:tr h="662261">
                <a:tc>
                  <a:txBody>
                    <a:bodyPr/>
                    <a:lstStyle/>
                    <a:p>
                      <a:pPr marL="0" marR="0" algn="ctr"/>
                      <a:endParaRPr lang="en-US" sz="1600">
                        <a:effectLst/>
                        <a:latin typeface="Times New Roman"/>
                        <a:ea typeface="Calibri"/>
                      </a:endParaRPr>
                    </a:p>
                    <a:p>
                      <a:pPr marL="0" marR="0" lvl="0" algn="ctr">
                        <a:buNone/>
                      </a:pPr>
                      <a:r>
                        <a:rPr lang="en-US" sz="1600">
                          <a:effectLst/>
                          <a:latin typeface="Times New Roman"/>
                          <a:ea typeface="Calibri"/>
                        </a:rPr>
                        <a:t>Project Planning</a:t>
                      </a:r>
                      <a:endParaRPr lang="en-US" sz="1600">
                        <a:effectLst/>
                        <a:latin typeface="Calibri"/>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endParaRPr lang="en-US" sz="1600">
                        <a:effectLst/>
                        <a:latin typeface="Times New Roman"/>
                        <a:ea typeface="Calibri"/>
                      </a:endParaRPr>
                    </a:p>
                    <a:p>
                      <a:pPr marL="0" marR="0" lvl="0" algn="ctr">
                        <a:buNone/>
                      </a:pPr>
                      <a:r>
                        <a:rPr lang="en-US" sz="1600">
                          <a:effectLst/>
                          <a:latin typeface="Times New Roman"/>
                          <a:ea typeface="Calibri"/>
                        </a:rPr>
                        <a:t>Week 1-Week 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600">
                          <a:effectLst/>
                          <a:latin typeface="Times New Roman"/>
                          <a:ea typeface="Calibri"/>
                        </a:rPr>
                        <a:t>Literature review, defining objectives, and preparing the research framework.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09329259"/>
                  </a:ext>
                </a:extLst>
              </a:tr>
              <a:tr h="593069">
                <a:tc>
                  <a:txBody>
                    <a:bodyPr/>
                    <a:lstStyle/>
                    <a:p>
                      <a:pPr marL="0" marR="0" algn="ctr"/>
                      <a:endParaRPr lang="en-US" sz="1600">
                        <a:effectLst/>
                        <a:latin typeface="Times New Roman"/>
                        <a:ea typeface="Calibri"/>
                      </a:endParaRPr>
                    </a:p>
                    <a:p>
                      <a:pPr marL="0" marR="0" lvl="0" algn="ctr">
                        <a:buNone/>
                      </a:pPr>
                      <a:r>
                        <a:rPr lang="en-US" sz="1600">
                          <a:effectLst/>
                          <a:latin typeface="Times New Roman"/>
                          <a:ea typeface="Calibri"/>
                        </a:rPr>
                        <a:t>Data Collection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endParaRPr lang="en-US" sz="1600">
                        <a:effectLst/>
                        <a:latin typeface="Times New Roman"/>
                        <a:ea typeface="Calibri"/>
                      </a:endParaRPr>
                    </a:p>
                    <a:p>
                      <a:pPr marL="0" marR="0" lvl="0" algn="ctr">
                        <a:buNone/>
                      </a:pPr>
                      <a:r>
                        <a:rPr lang="en-US" sz="1600">
                          <a:effectLst/>
                          <a:latin typeface="Times New Roman"/>
                          <a:ea typeface="Calibri"/>
                        </a:rPr>
                        <a:t>Week 3-Week 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600">
                          <a:effectLst/>
                          <a:latin typeface="Times New Roman"/>
                          <a:ea typeface="Calibri"/>
                        </a:rPr>
                        <a:t>Collecting the foggy(hazy) real time datasets.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52818062"/>
                  </a:ext>
                </a:extLst>
              </a:tr>
              <a:tr h="662261">
                <a:tc>
                  <a:txBody>
                    <a:bodyPr/>
                    <a:lstStyle/>
                    <a:p>
                      <a:pPr marL="0" marR="0" algn="ctr"/>
                      <a:endParaRPr lang="en-US" sz="1600">
                        <a:effectLst/>
                        <a:latin typeface="Times New Roman"/>
                        <a:ea typeface="Calibri"/>
                      </a:endParaRPr>
                    </a:p>
                    <a:p>
                      <a:pPr marL="0" marR="0" lvl="0" algn="ctr">
                        <a:buNone/>
                      </a:pPr>
                      <a:r>
                        <a:rPr lang="en-US" sz="1600">
                          <a:effectLst/>
                          <a:latin typeface="Times New Roman"/>
                          <a:ea typeface="Calibri"/>
                        </a:rPr>
                        <a:t>Algorithm Development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endParaRPr lang="en-US" sz="1600">
                        <a:effectLst/>
                        <a:latin typeface="Times New Roman"/>
                        <a:ea typeface="Calibri"/>
                      </a:endParaRPr>
                    </a:p>
                    <a:p>
                      <a:pPr marL="0" marR="0" lvl="0" algn="ctr">
                        <a:buNone/>
                      </a:pPr>
                      <a:r>
                        <a:rPr lang="en-US" sz="1600">
                          <a:effectLst/>
                          <a:latin typeface="Times New Roman"/>
                          <a:ea typeface="Calibri"/>
                        </a:rPr>
                        <a:t>Week 6-Week 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600">
                          <a:effectLst/>
                          <a:latin typeface="Times New Roman"/>
                          <a:ea typeface="Calibri"/>
                        </a:rPr>
                        <a:t>Testing the RESIDE datasets and Writing the algorithm as per adopted steps.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5018421"/>
                  </a:ext>
                </a:extLst>
              </a:tr>
              <a:tr h="662261">
                <a:tc>
                  <a:txBody>
                    <a:bodyPr/>
                    <a:lstStyle/>
                    <a:p>
                      <a:pPr marL="0" marR="0" algn="ctr"/>
                      <a:endParaRPr lang="en-US" sz="1600">
                        <a:effectLst/>
                        <a:latin typeface="Times New Roman"/>
                        <a:ea typeface="Calibri"/>
                      </a:endParaRPr>
                    </a:p>
                    <a:p>
                      <a:pPr marL="0" marR="0" lvl="0" algn="ctr">
                        <a:buNone/>
                      </a:pPr>
                      <a:r>
                        <a:rPr lang="en-US" sz="1600">
                          <a:effectLst/>
                          <a:latin typeface="Times New Roman"/>
                          <a:ea typeface="Calibri"/>
                        </a:rPr>
                        <a:t>Testing and Validation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endParaRPr lang="en-US" sz="1600">
                        <a:effectLst/>
                        <a:latin typeface="Times New Roman"/>
                        <a:ea typeface="Calibri"/>
                      </a:endParaRPr>
                    </a:p>
                    <a:p>
                      <a:pPr marL="0" marR="0" lvl="0" algn="ctr">
                        <a:buNone/>
                      </a:pPr>
                      <a:r>
                        <a:rPr lang="en-US" sz="1600">
                          <a:effectLst/>
                          <a:latin typeface="Times New Roman"/>
                          <a:ea typeface="Calibri"/>
                        </a:rPr>
                        <a:t>Week 8-Week 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600">
                          <a:effectLst/>
                          <a:latin typeface="Times New Roman"/>
                          <a:ea typeface="Calibri"/>
                        </a:rPr>
                        <a:t>Testing the collected real-time data with the trained reside datasets.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6656759"/>
                  </a:ext>
                </a:extLst>
              </a:tr>
              <a:tr h="762387">
                <a:tc>
                  <a:txBody>
                    <a:bodyPr/>
                    <a:lstStyle/>
                    <a:p>
                      <a:pPr marL="0" marR="0" algn="ctr"/>
                      <a:endParaRPr lang="en-US" sz="1600">
                        <a:effectLst/>
                        <a:latin typeface="Times New Roman"/>
                        <a:ea typeface="Calibri"/>
                      </a:endParaRPr>
                    </a:p>
                    <a:p>
                      <a:pPr marL="0" marR="0" lvl="0" algn="ctr">
                        <a:buNone/>
                      </a:pPr>
                      <a:r>
                        <a:rPr lang="en-US" sz="1600">
                          <a:effectLst/>
                          <a:latin typeface="Times New Roman"/>
                          <a:ea typeface="Calibri"/>
                        </a:rPr>
                        <a:t>Implementation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endParaRPr lang="en-US" sz="1600">
                        <a:effectLst/>
                        <a:latin typeface="Times New Roman"/>
                        <a:ea typeface="Calibri"/>
                      </a:endParaRPr>
                    </a:p>
                    <a:p>
                      <a:pPr marL="0" marR="0" lvl="0" algn="ctr">
                        <a:buNone/>
                      </a:pPr>
                      <a:r>
                        <a:rPr lang="en-US" sz="1600">
                          <a:effectLst/>
                          <a:latin typeface="Times New Roman"/>
                          <a:ea typeface="Calibri"/>
                        </a:rPr>
                        <a:t>Week 11-Week 13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600">
                          <a:effectLst/>
                          <a:latin typeface="Times New Roman"/>
                          <a:ea typeface="Calibri"/>
                        </a:rPr>
                        <a:t>Implementation of the project with the collected datasets and ensuring the proper output.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0709095"/>
                  </a:ext>
                </a:extLst>
              </a:tr>
              <a:tr h="725940">
                <a:tc>
                  <a:txBody>
                    <a:bodyPr/>
                    <a:lstStyle/>
                    <a:p>
                      <a:pPr marL="0" marR="0" algn="ctr"/>
                      <a:endParaRPr lang="en-US" sz="1600">
                        <a:effectLst/>
                        <a:latin typeface="Times New Roman"/>
                        <a:ea typeface="Calibri"/>
                      </a:endParaRPr>
                    </a:p>
                    <a:p>
                      <a:pPr marL="0" marR="0" lvl="0" algn="ctr">
                        <a:buNone/>
                      </a:pPr>
                      <a:r>
                        <a:rPr lang="en-US" sz="1600">
                          <a:effectLst/>
                          <a:latin typeface="Times New Roman"/>
                          <a:ea typeface="Calibri"/>
                        </a:rPr>
                        <a:t>Documentation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endParaRPr lang="en-US" sz="1600">
                        <a:effectLst/>
                        <a:latin typeface="Times New Roman"/>
                        <a:ea typeface="Calibri"/>
                      </a:endParaRPr>
                    </a:p>
                    <a:p>
                      <a:pPr marL="0" marR="0" lvl="0" algn="ctr">
                        <a:buNone/>
                      </a:pPr>
                      <a:r>
                        <a:rPr lang="en-US" sz="1600">
                          <a:effectLst/>
                          <a:latin typeface="Times New Roman"/>
                          <a:ea typeface="Calibri"/>
                        </a:rPr>
                        <a:t>Week 14-Week 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600">
                          <a:effectLst/>
                          <a:latin typeface="Times New Roman"/>
                          <a:ea typeface="Calibri"/>
                        </a:rPr>
                        <a:t>Documentation of the results of the project and preparing the document for IEEE conference.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00808346"/>
                  </a:ext>
                </a:extLst>
              </a:tr>
            </a:tbl>
          </a:graphicData>
        </a:graphic>
      </p:graphicFrame>
    </p:spTree>
    <p:extLst>
      <p:ext uri="{BB962C8B-B14F-4D97-AF65-F5344CB8AC3E}">
        <p14:creationId xmlns:p14="http://schemas.microsoft.com/office/powerpoint/2010/main" val="3316315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0817A-AF92-F7F6-7CCF-796FFE7AE42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309068-0FFF-A59E-BC25-1486623B93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
        <p:nvSpPr>
          <p:cNvPr id="4" name="Google Shape;125;p3">
            <a:extLst>
              <a:ext uri="{FF2B5EF4-FFF2-40B4-BE49-F238E27FC236}">
                <a16:creationId xmlns:a16="http://schemas.microsoft.com/office/drawing/2014/main" id="{8C645817-3EBA-D0CF-17F4-1FA68442DC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a:latin typeface="Montserrat"/>
                <a:sym typeface="Montserrat"/>
              </a:rPr>
              <a:t>Literature Survey (Improved post minor project)</a:t>
            </a:r>
            <a:endParaRPr/>
          </a:p>
        </p:txBody>
      </p:sp>
      <p:graphicFrame>
        <p:nvGraphicFramePr>
          <p:cNvPr id="2" name="Table 1">
            <a:extLst>
              <a:ext uri="{FF2B5EF4-FFF2-40B4-BE49-F238E27FC236}">
                <a16:creationId xmlns:a16="http://schemas.microsoft.com/office/drawing/2014/main" id="{784614C3-340A-2F02-B626-5BF428207421}"/>
              </a:ext>
            </a:extLst>
          </p:cNvPr>
          <p:cNvGraphicFramePr>
            <a:graphicFrameLocks noGrp="1"/>
          </p:cNvGraphicFramePr>
          <p:nvPr>
            <p:extLst>
              <p:ext uri="{D42A27DB-BD31-4B8C-83A1-F6EECF244321}">
                <p14:modId xmlns:p14="http://schemas.microsoft.com/office/powerpoint/2010/main" val="484381271"/>
              </p:ext>
            </p:extLst>
          </p:nvPr>
        </p:nvGraphicFramePr>
        <p:xfrm>
          <a:off x="247650" y="633687"/>
          <a:ext cx="11728040" cy="6198314"/>
        </p:xfrm>
        <a:graphic>
          <a:graphicData uri="http://schemas.openxmlformats.org/drawingml/2006/table">
            <a:tbl>
              <a:tblPr/>
              <a:tblGrid>
                <a:gridCol w="736378">
                  <a:extLst>
                    <a:ext uri="{9D8B030D-6E8A-4147-A177-3AD203B41FA5}">
                      <a16:colId xmlns:a16="http://schemas.microsoft.com/office/drawing/2014/main" val="1670273658"/>
                    </a:ext>
                  </a:extLst>
                </a:gridCol>
                <a:gridCol w="1806388">
                  <a:extLst>
                    <a:ext uri="{9D8B030D-6E8A-4147-A177-3AD203B41FA5}">
                      <a16:colId xmlns:a16="http://schemas.microsoft.com/office/drawing/2014/main" val="2669050237"/>
                    </a:ext>
                  </a:extLst>
                </a:gridCol>
                <a:gridCol w="675517">
                  <a:extLst>
                    <a:ext uri="{9D8B030D-6E8A-4147-A177-3AD203B41FA5}">
                      <a16:colId xmlns:a16="http://schemas.microsoft.com/office/drawing/2014/main" val="485171369"/>
                    </a:ext>
                  </a:extLst>
                </a:gridCol>
                <a:gridCol w="1709013">
                  <a:extLst>
                    <a:ext uri="{9D8B030D-6E8A-4147-A177-3AD203B41FA5}">
                      <a16:colId xmlns:a16="http://schemas.microsoft.com/office/drawing/2014/main" val="137394304"/>
                    </a:ext>
                  </a:extLst>
                </a:gridCol>
                <a:gridCol w="3349777">
                  <a:extLst>
                    <a:ext uri="{9D8B030D-6E8A-4147-A177-3AD203B41FA5}">
                      <a16:colId xmlns:a16="http://schemas.microsoft.com/office/drawing/2014/main" val="3678615648"/>
                    </a:ext>
                  </a:extLst>
                </a:gridCol>
                <a:gridCol w="3450967">
                  <a:extLst>
                    <a:ext uri="{9D8B030D-6E8A-4147-A177-3AD203B41FA5}">
                      <a16:colId xmlns:a16="http://schemas.microsoft.com/office/drawing/2014/main" val="3015690380"/>
                    </a:ext>
                  </a:extLst>
                </a:gridCol>
              </a:tblGrid>
              <a:tr h="378365">
                <a:tc>
                  <a:txBody>
                    <a:bodyPr/>
                    <a:lstStyle/>
                    <a:p>
                      <a:pPr marL="0" marR="0" indent="0" algn="l" rtl="0" fontAlgn="t">
                        <a:lnSpc>
                          <a:spcPct val="115000"/>
                        </a:lnSpc>
                        <a:spcBef>
                          <a:spcPts val="0"/>
                        </a:spcBef>
                        <a:spcAft>
                          <a:spcPts val="0"/>
                        </a:spcAft>
                      </a:pPr>
                      <a:r>
                        <a:rPr lang="en-US" sz="1300" b="1" i="0" u="none" strike="noStrike">
                          <a:solidFill>
                            <a:srgbClr val="000000"/>
                          </a:solidFill>
                          <a:effectLst/>
                          <a:highlight>
                            <a:srgbClr val="51C6E7"/>
                          </a:highlight>
                          <a:latin typeface="Arial"/>
                          <a:ea typeface="Arial" panose="020B0604020202020204" pitchFamily="34" charset="0"/>
                          <a:cs typeface="Arial"/>
                        </a:rPr>
                        <a:t>Sl.no</a:t>
                      </a:r>
                      <a:endParaRPr lang="en-US" sz="1600" b="1" i="0" u="none" strike="noStrike">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300" b="1" i="0" u="none" strike="noStrike">
                          <a:solidFill>
                            <a:srgbClr val="000000"/>
                          </a:solidFill>
                          <a:effectLst/>
                          <a:highlight>
                            <a:srgbClr val="51C6E7"/>
                          </a:highlight>
                          <a:latin typeface="Arial"/>
                          <a:ea typeface="Arial" panose="020B0604020202020204" pitchFamily="34" charset="0"/>
                          <a:cs typeface="Arial"/>
                        </a:rPr>
                        <a:t>Title of the Paper </a:t>
                      </a:r>
                      <a:endParaRPr lang="en-US" sz="1600" b="1" i="0" u="none" strike="noStrike">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300" b="1" i="0" u="none" strike="noStrike">
                          <a:solidFill>
                            <a:srgbClr val="000000"/>
                          </a:solidFill>
                          <a:effectLst/>
                          <a:highlight>
                            <a:srgbClr val="51C6E7"/>
                          </a:highlight>
                          <a:latin typeface="Arial"/>
                          <a:ea typeface="Arial" panose="020B0604020202020204" pitchFamily="34" charset="0"/>
                          <a:cs typeface="Arial"/>
                        </a:rPr>
                        <a:t>Year</a:t>
                      </a:r>
                      <a:endParaRPr lang="en-US" sz="1600" b="1" i="0" u="none" strike="noStrike">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300" b="1" i="0" u="none" strike="noStrike">
                          <a:solidFill>
                            <a:srgbClr val="000000"/>
                          </a:solidFill>
                          <a:effectLst/>
                          <a:highlight>
                            <a:srgbClr val="51C6E7"/>
                          </a:highlight>
                          <a:latin typeface="Arial"/>
                          <a:ea typeface="Arial" panose="020B0604020202020204" pitchFamily="34" charset="0"/>
                          <a:cs typeface="Arial"/>
                        </a:rPr>
                        <a:t>Author </a:t>
                      </a:r>
                      <a:endParaRPr lang="en-US" sz="1600" b="1" i="0" u="none" strike="noStrike">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300" b="1" i="0" u="none" strike="noStrike">
                          <a:solidFill>
                            <a:srgbClr val="000000"/>
                          </a:solidFill>
                          <a:effectLst/>
                          <a:highlight>
                            <a:srgbClr val="51C6E7"/>
                          </a:highlight>
                          <a:latin typeface="Arial"/>
                          <a:ea typeface="Arial" panose="020B0604020202020204" pitchFamily="34" charset="0"/>
                          <a:cs typeface="Arial"/>
                        </a:rPr>
                        <a:t>Key Findings </a:t>
                      </a:r>
                      <a:endParaRPr lang="en-US" sz="1600" b="1" i="0" u="none" strike="noStrike">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300" b="1" i="0" u="none" strike="noStrike">
                          <a:solidFill>
                            <a:srgbClr val="000000"/>
                          </a:solidFill>
                          <a:effectLst/>
                          <a:highlight>
                            <a:srgbClr val="51C6E7"/>
                          </a:highlight>
                          <a:latin typeface="Arial"/>
                          <a:ea typeface="Arial" panose="020B0604020202020204" pitchFamily="34" charset="0"/>
                          <a:cs typeface="Arial"/>
                        </a:rPr>
                        <a:t>Research Gap</a:t>
                      </a:r>
                      <a:endParaRPr lang="en-US" sz="1600" b="1" i="0" u="none" strike="noStrike">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extLst>
                  <a:ext uri="{0D108BD9-81ED-4DB2-BD59-A6C34878D82A}">
                    <a16:rowId xmlns:a16="http://schemas.microsoft.com/office/drawing/2014/main" val="1419942071"/>
                  </a:ext>
                </a:extLst>
              </a:tr>
              <a:tr h="5613673">
                <a:tc>
                  <a:txBody>
                    <a:bodyPr/>
                    <a:lstStyle/>
                    <a:p>
                      <a:pPr marL="457200" marR="0" indent="-320040" algn="l" rtl="0" fontAlgn="t">
                        <a:lnSpc>
                          <a:spcPct val="115000"/>
                        </a:lnSpc>
                        <a:spcBef>
                          <a:spcPts val="0"/>
                        </a:spcBef>
                        <a:spcAft>
                          <a:spcPts val="0"/>
                        </a:spcAft>
                      </a:pPr>
                      <a:r>
                        <a:rPr lang="en-IN" sz="1400" b="0" i="0" u="none" strike="noStrike">
                          <a:effectLst/>
                          <a:highlight>
                            <a:srgbClr val="C9DAF8"/>
                          </a:highlight>
                          <a:latin typeface="Arial"/>
                        </a:rPr>
                        <a:t>1.</a:t>
                      </a: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0" marR="0" indent="0" algn="l" rtl="0" fontAlgn="t">
                        <a:lnSpc>
                          <a:spcPct val="115000"/>
                        </a:lnSpc>
                        <a:spcBef>
                          <a:spcPts val="0"/>
                        </a:spcBef>
                        <a:spcAft>
                          <a:spcPts val="0"/>
                        </a:spcAft>
                      </a:pPr>
                      <a:r>
                        <a:rPr lang="en-IN" sz="1400"/>
                        <a:t>DehazeNet: An End-to-End System for Single Image Haze Removal</a:t>
                      </a:r>
                      <a:endParaRPr lang="en-US" sz="1400" b="0" i="0" u="none" strike="noStrike">
                        <a:effectLst/>
                        <a:highlight>
                          <a:srgbClr val="C9DAF8"/>
                        </a:highlight>
                        <a:latin typeface="Verdana"/>
                        <a:ea typeface="Verdana"/>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0" marR="0" indent="0" algn="l" rtl="0" fontAlgn="t">
                        <a:lnSpc>
                          <a:spcPct val="115000"/>
                        </a:lnSpc>
                        <a:spcBef>
                          <a:spcPts val="0"/>
                        </a:spcBef>
                        <a:spcAft>
                          <a:spcPts val="0"/>
                        </a:spcAft>
                      </a:pPr>
                      <a:r>
                        <a:rPr lang="en-US" sz="1400" b="0" i="0" u="none" strike="noStrike">
                          <a:solidFill>
                            <a:srgbClr val="000000"/>
                          </a:solidFill>
                          <a:effectLst/>
                          <a:highlight>
                            <a:srgbClr val="C9DAF8"/>
                          </a:highlight>
                          <a:latin typeface="Arial"/>
                          <a:ea typeface="Arial" panose="020B0604020202020204" pitchFamily="34" charset="0"/>
                          <a:cs typeface="Arial"/>
                        </a:rPr>
                        <a:t>2016</a:t>
                      </a:r>
                      <a:endParaRPr lang="en-US" sz="1400" b="0" i="0" u="none" strike="noStrike">
                        <a:effectLst/>
                        <a:highlight>
                          <a:srgbClr val="C9DAF8"/>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285750" marR="0" indent="-285750" algn="l" rtl="0" fontAlgn="t">
                        <a:lnSpc>
                          <a:spcPct val="115000"/>
                        </a:lnSpc>
                        <a:spcBef>
                          <a:spcPts val="0"/>
                        </a:spcBef>
                        <a:spcAft>
                          <a:spcPts val="0"/>
                        </a:spcAft>
                        <a:buFont typeface="Arial" panose="020B0604020202020204" pitchFamily="34" charset="0"/>
                        <a:buChar char="•"/>
                      </a:pPr>
                      <a:r>
                        <a:rPr lang="en-IN" sz="1400">
                          <a:highlight>
                            <a:srgbClr val="C9DAF8"/>
                          </a:highlight>
                        </a:rPr>
                        <a:t>Bolun Cai</a:t>
                      </a:r>
                    </a:p>
                    <a:p>
                      <a:pPr marL="285750" marR="0" indent="-285750" algn="l" rtl="0" fontAlgn="t">
                        <a:lnSpc>
                          <a:spcPct val="115000"/>
                        </a:lnSpc>
                        <a:spcBef>
                          <a:spcPts val="0"/>
                        </a:spcBef>
                        <a:spcAft>
                          <a:spcPts val="0"/>
                        </a:spcAft>
                        <a:buFont typeface="Arial" panose="020B0604020202020204" pitchFamily="34" charset="0"/>
                        <a:buChar char="•"/>
                      </a:pPr>
                      <a:r>
                        <a:rPr lang="en-IN" sz="1400">
                          <a:highlight>
                            <a:srgbClr val="C9DAF8"/>
                          </a:highlight>
                        </a:rPr>
                        <a:t>Xiangmin Xu</a:t>
                      </a:r>
                    </a:p>
                    <a:p>
                      <a:pPr marL="285750" marR="0" indent="-285750" algn="l" rtl="0" fontAlgn="t">
                        <a:lnSpc>
                          <a:spcPct val="115000"/>
                        </a:lnSpc>
                        <a:spcBef>
                          <a:spcPts val="0"/>
                        </a:spcBef>
                        <a:spcAft>
                          <a:spcPts val="0"/>
                        </a:spcAft>
                        <a:buFont typeface="Arial" panose="020B0604020202020204" pitchFamily="34" charset="0"/>
                        <a:buChar char="•"/>
                      </a:pPr>
                      <a:r>
                        <a:rPr lang="en-IN" sz="1400">
                          <a:highlight>
                            <a:srgbClr val="C9DAF8"/>
                          </a:highlight>
                        </a:rPr>
                        <a:t>Kui Jia</a:t>
                      </a:r>
                    </a:p>
                    <a:p>
                      <a:pPr marL="285750" marR="0" indent="-285750" algn="l" rtl="0" fontAlgn="t">
                        <a:lnSpc>
                          <a:spcPct val="115000"/>
                        </a:lnSpc>
                        <a:spcBef>
                          <a:spcPts val="0"/>
                        </a:spcBef>
                        <a:spcAft>
                          <a:spcPts val="0"/>
                        </a:spcAft>
                        <a:buFont typeface="Arial" panose="020B0604020202020204" pitchFamily="34" charset="0"/>
                        <a:buChar char="•"/>
                      </a:pPr>
                      <a:r>
                        <a:rPr lang="en-IN" sz="1400">
                          <a:highlight>
                            <a:srgbClr val="C9DAF8"/>
                          </a:highlight>
                        </a:rPr>
                        <a:t>Chunmei Qing</a:t>
                      </a:r>
                    </a:p>
                    <a:p>
                      <a:pPr marL="285750" marR="0" indent="-285750" algn="l" rtl="0" fontAlgn="t">
                        <a:lnSpc>
                          <a:spcPct val="115000"/>
                        </a:lnSpc>
                        <a:spcBef>
                          <a:spcPts val="0"/>
                        </a:spcBef>
                        <a:spcAft>
                          <a:spcPts val="0"/>
                        </a:spcAft>
                        <a:buFont typeface="Arial" panose="020B0604020202020204" pitchFamily="34" charset="0"/>
                        <a:buChar char="•"/>
                      </a:pPr>
                      <a:r>
                        <a:rPr lang="en-IN" sz="1400">
                          <a:highlight>
                            <a:srgbClr val="C9DAF8"/>
                          </a:highlight>
                        </a:rPr>
                        <a:t>Dacheng Tao</a:t>
                      </a:r>
                      <a:endParaRPr lang="en-IN" sz="1400" b="0" i="0" u="none" strike="noStrike" cap="none" baseline="0">
                        <a:solidFill>
                          <a:schemeClr val="tx1"/>
                        </a:solidFill>
                        <a:highlight>
                          <a:srgbClr val="C9DAF8"/>
                        </a:highlight>
                        <a:latin typeface="+mn-lt"/>
                        <a:ea typeface="+mn-ea"/>
                        <a:cs typeface="+mn-cs"/>
                        <a:sym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a:highlight>
                            <a:srgbClr val="C9DAF8"/>
                          </a:highlight>
                          <a:latin typeface="+mj-lt"/>
                          <a:ea typeface="Verdana"/>
                        </a:rPr>
                        <a:t>Approach :</a:t>
                      </a:r>
                      <a:r>
                        <a:rPr lang="en-US" sz="1400">
                          <a:highlight>
                            <a:srgbClr val="C9DAF8"/>
                          </a:highlight>
                        </a:rPr>
                        <a:t>Developed an end-to-end CNN to estimate medium transmission maps directly from input hazy images. Used the atmospheric scattering model for haze-free image recovery.</a:t>
                      </a:r>
                    </a:p>
                    <a:p>
                      <a:pPr marL="137160" marR="0" indent="0" algn="l" rtl="0" fontAlgn="t">
                        <a:lnSpc>
                          <a:spcPct val="115000"/>
                        </a:lnSpc>
                        <a:spcBef>
                          <a:spcPts val="0"/>
                        </a:spcBef>
                        <a:spcAft>
                          <a:spcPts val="0"/>
                        </a:spcAft>
                        <a:buClr>
                          <a:srgbClr val="000000"/>
                        </a:buClr>
                        <a:buSzPts val="1400"/>
                        <a:buFont typeface="Arial" panose="020B0604020202020204" pitchFamily="34" charset="0"/>
                        <a:buNone/>
                      </a:pPr>
                      <a:endParaRPr lang="en-US" sz="1400" b="0" i="0" u="none" strike="noStrike" noProof="0">
                        <a:highlight>
                          <a:srgbClr val="C9DAF8"/>
                        </a:highlight>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i="0" u="none" strike="noStrike" noProof="0">
                          <a:solidFill>
                            <a:srgbClr val="000000"/>
                          </a:solidFill>
                          <a:effectLst/>
                          <a:highlight>
                            <a:srgbClr val="C9DAF8"/>
                          </a:highlight>
                        </a:rPr>
                        <a:t>Decomposition</a:t>
                      </a:r>
                      <a:r>
                        <a:rPr lang="en-US" sz="1400" b="1" i="0" u="none" strike="noStrike">
                          <a:solidFill>
                            <a:srgbClr val="000000"/>
                          </a:solidFill>
                          <a:effectLst/>
                          <a:highlight>
                            <a:srgbClr val="C9DAF8"/>
                          </a:highlight>
                          <a:latin typeface="+mj-lt"/>
                          <a:ea typeface="Verdana"/>
                          <a:cs typeface="Arial"/>
                        </a:rPr>
                        <a:t>Technique:</a:t>
                      </a:r>
                    </a:p>
                    <a:p>
                      <a:pPr marL="137160" marR="0" indent="0" algn="l" rtl="0" fontAlgn="t">
                        <a:lnSpc>
                          <a:spcPct val="115000"/>
                        </a:lnSpc>
                        <a:spcBef>
                          <a:spcPts val="0"/>
                        </a:spcBef>
                        <a:spcAft>
                          <a:spcPts val="0"/>
                        </a:spcAft>
                        <a:buClr>
                          <a:srgbClr val="000000"/>
                        </a:buClr>
                        <a:buSzPts val="1400"/>
                        <a:buFont typeface="Arial" panose="020B0604020202020204" pitchFamily="34" charset="0"/>
                        <a:buNone/>
                      </a:pPr>
                      <a:r>
                        <a:rPr lang="en-US" sz="1400" b="1" i="0" u="none" strike="noStrike" noProof="0">
                          <a:solidFill>
                            <a:srgbClr val="000000"/>
                          </a:solidFill>
                          <a:effectLst/>
                          <a:highlight>
                            <a:srgbClr val="C9DAF8"/>
                          </a:highlight>
                          <a:latin typeface="+mj-lt"/>
                          <a:ea typeface="Verdana"/>
                          <a:cs typeface="Arial"/>
                        </a:rPr>
                        <a:t>        1. </a:t>
                      </a:r>
                      <a:r>
                        <a:rPr lang="en-US" sz="1400" b="0" i="0" u="none" strike="noStrike" noProof="0">
                          <a:solidFill>
                            <a:srgbClr val="000000"/>
                          </a:solidFill>
                          <a:effectLst/>
                          <a:highlight>
                            <a:srgbClr val="C9DAF8"/>
                          </a:highlight>
                        </a:rPr>
                        <a:t>Feature Extraction</a:t>
                      </a:r>
                      <a:endParaRPr lang="en-US" sz="1400">
                        <a:highlight>
                          <a:srgbClr val="C9DAF8"/>
                        </a:highlight>
                        <a:latin typeface="+mj-lt"/>
                        <a:ea typeface="Verdana"/>
                      </a:endParaRPr>
                    </a:p>
                    <a:p>
                      <a:pPr marL="137160" marR="0" lvl="0" indent="0" algn="l">
                        <a:lnSpc>
                          <a:spcPct val="114999"/>
                        </a:lnSpc>
                        <a:spcBef>
                          <a:spcPts val="0"/>
                        </a:spcBef>
                        <a:spcAft>
                          <a:spcPts val="0"/>
                        </a:spcAft>
                        <a:buClr>
                          <a:srgbClr val="000000"/>
                        </a:buClr>
                        <a:buSzPts val="1400"/>
                        <a:buFont typeface="Arial" panose="020B0604020202020204" pitchFamily="34" charset="0"/>
                        <a:buNone/>
                      </a:pPr>
                      <a:r>
                        <a:rPr lang="en-US" sz="1400" b="0" i="0" u="none" strike="noStrike" noProof="0">
                          <a:solidFill>
                            <a:srgbClr val="000000"/>
                          </a:solidFill>
                          <a:effectLst/>
                          <a:highlight>
                            <a:srgbClr val="C9DAF8"/>
                          </a:highlight>
                        </a:rPr>
                        <a:t>        </a:t>
                      </a:r>
                      <a:r>
                        <a:rPr lang="en-US" sz="1400" b="1" i="0" u="none" strike="noStrike" noProof="0">
                          <a:solidFill>
                            <a:srgbClr val="000000"/>
                          </a:solidFill>
                          <a:effectLst/>
                          <a:highlight>
                            <a:srgbClr val="C9DAF8"/>
                          </a:highlight>
                        </a:rPr>
                        <a:t>2. </a:t>
                      </a:r>
                      <a:r>
                        <a:rPr lang="en-US" sz="1400" b="0" i="0" u="none" strike="noStrike" noProof="0">
                          <a:solidFill>
                            <a:srgbClr val="000000"/>
                          </a:solidFill>
                          <a:effectLst/>
                          <a:highlight>
                            <a:srgbClr val="C9DAF8"/>
                          </a:highlight>
                        </a:rPr>
                        <a:t>Multi-scale mapping</a:t>
                      </a:r>
                    </a:p>
                    <a:p>
                      <a:pPr marL="137160" marR="0" lvl="0" indent="0" algn="l">
                        <a:lnSpc>
                          <a:spcPct val="114999"/>
                        </a:lnSpc>
                        <a:spcBef>
                          <a:spcPts val="0"/>
                        </a:spcBef>
                        <a:spcAft>
                          <a:spcPts val="0"/>
                        </a:spcAft>
                        <a:buClr>
                          <a:srgbClr val="000000"/>
                        </a:buClr>
                        <a:buSzPts val="1400"/>
                        <a:buFont typeface="Arial" panose="020B0604020202020204" pitchFamily="34" charset="0"/>
                        <a:buNone/>
                      </a:pPr>
                      <a:r>
                        <a:rPr lang="en-US" sz="1400" b="0" i="0" u="none" strike="noStrike" noProof="0">
                          <a:solidFill>
                            <a:srgbClr val="000000"/>
                          </a:solidFill>
                          <a:effectLst/>
                          <a:highlight>
                            <a:srgbClr val="C9DAF8"/>
                          </a:highlight>
                        </a:rPr>
                        <a:t>        </a:t>
                      </a:r>
                      <a:r>
                        <a:rPr lang="en-US" sz="1400" b="1" i="0" u="none" strike="noStrike" noProof="0">
                          <a:solidFill>
                            <a:srgbClr val="000000"/>
                          </a:solidFill>
                          <a:effectLst/>
                          <a:highlight>
                            <a:srgbClr val="C9DAF8"/>
                          </a:highlight>
                        </a:rPr>
                        <a:t>3. </a:t>
                      </a:r>
                      <a:r>
                        <a:rPr lang="en-US" sz="1400" b="0" i="0" u="none" strike="noStrike" noProof="0">
                          <a:solidFill>
                            <a:srgbClr val="000000"/>
                          </a:solidFill>
                          <a:effectLst/>
                          <a:highlight>
                            <a:srgbClr val="C9DAF8"/>
                          </a:highlight>
                        </a:rPr>
                        <a:t>BReLU activation</a:t>
                      </a:r>
                    </a:p>
                    <a:p>
                      <a:pPr marL="137160" marR="0" lvl="0" indent="0" algn="l">
                        <a:lnSpc>
                          <a:spcPct val="114999"/>
                        </a:lnSpc>
                        <a:spcBef>
                          <a:spcPts val="0"/>
                        </a:spcBef>
                        <a:spcAft>
                          <a:spcPts val="0"/>
                        </a:spcAft>
                        <a:buClr>
                          <a:srgbClr val="000000"/>
                        </a:buClr>
                        <a:buSzPts val="1400"/>
                        <a:buFont typeface="Arial" panose="020B0604020202020204" pitchFamily="34" charset="0"/>
                        <a:buNone/>
                      </a:pPr>
                      <a:r>
                        <a:rPr lang="en-US" sz="1400" b="0" i="0" u="none" strike="noStrike" noProof="0">
                          <a:solidFill>
                            <a:srgbClr val="000000"/>
                          </a:solidFill>
                          <a:effectLst/>
                          <a:highlight>
                            <a:srgbClr val="C9DAF8"/>
                          </a:highlight>
                        </a:rPr>
                        <a:t>       </a:t>
                      </a:r>
                      <a:r>
                        <a:rPr lang="en-US" sz="1400" b="1" i="0" u="none" strike="noStrike" noProof="0">
                          <a:solidFill>
                            <a:srgbClr val="000000"/>
                          </a:solidFill>
                          <a:effectLst/>
                          <a:highlight>
                            <a:srgbClr val="C9DAF8"/>
                          </a:highlight>
                        </a:rPr>
                        <a:t> 4. </a:t>
                      </a:r>
                      <a:r>
                        <a:rPr lang="en-US" sz="1400" b="0" i="0" u="none" strike="noStrike" noProof="0">
                          <a:solidFill>
                            <a:srgbClr val="000000"/>
                          </a:solidFill>
                          <a:effectLst/>
                          <a:highlight>
                            <a:srgbClr val="C9DAF8"/>
                          </a:highlight>
                        </a:rPr>
                        <a:t>Guided Image Filtering</a:t>
                      </a:r>
                    </a:p>
                    <a:p>
                      <a:pPr marL="137160" marR="0" lvl="0" indent="0" algn="l">
                        <a:lnSpc>
                          <a:spcPct val="114999"/>
                        </a:lnSpc>
                        <a:spcBef>
                          <a:spcPts val="0"/>
                        </a:spcBef>
                        <a:spcAft>
                          <a:spcPts val="0"/>
                        </a:spcAft>
                        <a:buClr>
                          <a:srgbClr val="000000"/>
                        </a:buClr>
                        <a:buSzPts val="1400"/>
                        <a:buFont typeface="Arial" panose="020B0604020202020204" pitchFamily="34" charset="0"/>
                        <a:buNone/>
                      </a:pPr>
                      <a:endParaRPr lang="en-US" sz="1400" b="1" i="0" u="none" strike="noStrike" noProof="0">
                        <a:solidFill>
                          <a:srgbClr val="000000"/>
                        </a:solidFill>
                        <a:effectLst/>
                        <a:highlight>
                          <a:srgbClr val="C9DAF8"/>
                        </a:highlight>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i="0" u="none" strike="noStrike">
                          <a:solidFill>
                            <a:srgbClr val="000000"/>
                          </a:solidFill>
                          <a:effectLst/>
                          <a:highlight>
                            <a:srgbClr val="C9DAF8"/>
                          </a:highlight>
                          <a:latin typeface="+mj-lt"/>
                          <a:ea typeface="Verdana"/>
                          <a:cs typeface="Arial"/>
                        </a:rPr>
                        <a:t>Results:</a:t>
                      </a:r>
                    </a:p>
                    <a:p>
                      <a:pPr marL="308610" marR="0" indent="-171450" algn="l" rtl="0" fontAlgn="t">
                        <a:lnSpc>
                          <a:spcPct val="115000"/>
                        </a:lnSpc>
                        <a:spcBef>
                          <a:spcPts val="0"/>
                        </a:spcBef>
                        <a:spcAft>
                          <a:spcPts val="0"/>
                        </a:spcAft>
                        <a:buClr>
                          <a:srgbClr val="000000"/>
                        </a:buClr>
                        <a:buSzPts val="1400"/>
                        <a:buFont typeface="Arial" panose="020B0604020202020204" pitchFamily="34" charset="0"/>
                        <a:buChar char="•"/>
                      </a:pPr>
                      <a:r>
                        <a:rPr lang="en-US"/>
                        <a:t>Achieved superior performance compared to seven existing methods, in terms of both haze removal and preservation of image details.</a:t>
                      </a:r>
                    </a:p>
                    <a:p>
                      <a:pPr marL="308610" marR="0" indent="-171450" algn="l" rtl="0" fontAlgn="t">
                        <a:lnSpc>
                          <a:spcPct val="115000"/>
                        </a:lnSpc>
                        <a:spcBef>
                          <a:spcPts val="0"/>
                        </a:spcBef>
                        <a:spcAft>
                          <a:spcPts val="0"/>
                        </a:spcAft>
                        <a:buClr>
                          <a:srgbClr val="000000"/>
                        </a:buClr>
                        <a:buSzPts val="1400"/>
                        <a:buFont typeface="Arial" panose="020B0604020202020204" pitchFamily="34" charset="0"/>
                        <a:buChar char="•"/>
                      </a:pPr>
                      <a:r>
                        <a:rPr lang="en-US"/>
                        <a:t>High-quality dehazing with sharp contrasts, applicable for industrial systems like autonomous vehicles and surveillance.</a:t>
                      </a:r>
                      <a:endParaRPr lang="en-US" sz="1400" b="0" i="0" u="none" strike="noStrike">
                        <a:effectLst/>
                        <a:highlight>
                          <a:srgbClr val="C9DAF8"/>
                        </a:highlight>
                        <a:latin typeface="+mj-lt"/>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137160" marR="0" indent="0" algn="l" rtl="0" fontAlgn="t">
                        <a:lnSpc>
                          <a:spcPct val="115000"/>
                        </a:lnSpc>
                        <a:spcBef>
                          <a:spcPts val="0"/>
                        </a:spcBef>
                        <a:spcAft>
                          <a:spcPts val="0"/>
                        </a:spcAft>
                        <a:buClr>
                          <a:srgbClr val="000000"/>
                        </a:buClr>
                        <a:buSzPts val="1400"/>
                        <a:buNone/>
                      </a:pPr>
                      <a:endParaRPr lang="en-US" sz="1400" b="0" i="0" u="none" strike="noStrike">
                        <a:solidFill>
                          <a:srgbClr val="000000"/>
                        </a:solidFill>
                        <a:effectLst/>
                        <a:highlight>
                          <a:srgbClr val="C9DAF8"/>
                        </a:highlight>
                        <a:latin typeface="Arial" panose="020B0604020202020204" pitchFamily="34" charset="0"/>
                        <a:ea typeface="Arial" panose="020B0604020202020204" pitchFamily="34" charset="0"/>
                        <a:cs typeface="Arial" panose="020B0604020202020204" pitchFamily="34" charset="0"/>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a:highlight>
                            <a:srgbClr val="C9DAF8"/>
                          </a:highlight>
                        </a:rPr>
                        <a:t>Struggles with distant objects in images with progressively increasing haze.</a:t>
                      </a: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a:t>Suggests future work in developing lightweight models and unsupervised methods to reduce reliance on labeled datasets.</a:t>
                      </a:r>
                      <a:endParaRPr lang="en-US" sz="1400" b="0" i="0" u="none" strike="noStrike">
                        <a:solidFill>
                          <a:srgbClr val="000000"/>
                        </a:solidFill>
                        <a:effectLst/>
                        <a:highlight>
                          <a:srgbClr val="C9DAF8"/>
                        </a:highlight>
                        <a:latin typeface="Arial"/>
                        <a:cs typeface="Arial"/>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a:highlight>
                            <a:srgbClr val="C9DAF8"/>
                          </a:highlight>
                        </a:rPr>
                        <a:t>Limited availability of real-world haze-clear image pairs for training.</a:t>
                      </a:r>
                      <a:endParaRPr lang="en-US" sz="1400">
                        <a:highlight>
                          <a:srgbClr val="C9DAF8"/>
                        </a:highlight>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extLst>
                  <a:ext uri="{0D108BD9-81ED-4DB2-BD59-A6C34878D82A}">
                    <a16:rowId xmlns:a16="http://schemas.microsoft.com/office/drawing/2014/main" val="3120651866"/>
                  </a:ext>
                </a:extLst>
              </a:tr>
            </a:tbl>
          </a:graphicData>
        </a:graphic>
      </p:graphicFrame>
    </p:spTree>
    <p:extLst>
      <p:ext uri="{BB962C8B-B14F-4D97-AF65-F5344CB8AC3E}">
        <p14:creationId xmlns:p14="http://schemas.microsoft.com/office/powerpoint/2010/main" val="657696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a:latin typeface="Montserrat"/>
                <a:sym typeface="Montserrat"/>
              </a:rPr>
              <a:t>Literature Survey (Improved post minor project)</a:t>
            </a:r>
            <a:endParaRPr/>
          </a:p>
        </p:txBody>
      </p:sp>
      <p:graphicFrame>
        <p:nvGraphicFramePr>
          <p:cNvPr id="2" name="Table 1">
            <a:extLst>
              <a:ext uri="{FF2B5EF4-FFF2-40B4-BE49-F238E27FC236}">
                <a16:creationId xmlns:a16="http://schemas.microsoft.com/office/drawing/2014/main" id="{1F941F29-54C1-4513-50E1-CD835E04CFDD}"/>
              </a:ext>
            </a:extLst>
          </p:cNvPr>
          <p:cNvGraphicFramePr>
            <a:graphicFrameLocks noGrp="1"/>
          </p:cNvGraphicFramePr>
          <p:nvPr>
            <p:extLst>
              <p:ext uri="{D42A27DB-BD31-4B8C-83A1-F6EECF244321}">
                <p14:modId xmlns:p14="http://schemas.microsoft.com/office/powerpoint/2010/main" val="988804981"/>
              </p:ext>
            </p:extLst>
          </p:nvPr>
        </p:nvGraphicFramePr>
        <p:xfrm>
          <a:off x="247650" y="722176"/>
          <a:ext cx="11728040" cy="6106327"/>
        </p:xfrm>
        <a:graphic>
          <a:graphicData uri="http://schemas.openxmlformats.org/drawingml/2006/table">
            <a:tbl>
              <a:tblPr/>
              <a:tblGrid>
                <a:gridCol w="736378">
                  <a:extLst>
                    <a:ext uri="{9D8B030D-6E8A-4147-A177-3AD203B41FA5}">
                      <a16:colId xmlns:a16="http://schemas.microsoft.com/office/drawing/2014/main" val="1670273658"/>
                    </a:ext>
                  </a:extLst>
                </a:gridCol>
                <a:gridCol w="1806388">
                  <a:extLst>
                    <a:ext uri="{9D8B030D-6E8A-4147-A177-3AD203B41FA5}">
                      <a16:colId xmlns:a16="http://schemas.microsoft.com/office/drawing/2014/main" val="2669050237"/>
                    </a:ext>
                  </a:extLst>
                </a:gridCol>
                <a:gridCol w="675517">
                  <a:extLst>
                    <a:ext uri="{9D8B030D-6E8A-4147-A177-3AD203B41FA5}">
                      <a16:colId xmlns:a16="http://schemas.microsoft.com/office/drawing/2014/main" val="485171369"/>
                    </a:ext>
                  </a:extLst>
                </a:gridCol>
                <a:gridCol w="1709013">
                  <a:extLst>
                    <a:ext uri="{9D8B030D-6E8A-4147-A177-3AD203B41FA5}">
                      <a16:colId xmlns:a16="http://schemas.microsoft.com/office/drawing/2014/main" val="137394304"/>
                    </a:ext>
                  </a:extLst>
                </a:gridCol>
                <a:gridCol w="3349777">
                  <a:extLst>
                    <a:ext uri="{9D8B030D-6E8A-4147-A177-3AD203B41FA5}">
                      <a16:colId xmlns:a16="http://schemas.microsoft.com/office/drawing/2014/main" val="3678615648"/>
                    </a:ext>
                  </a:extLst>
                </a:gridCol>
                <a:gridCol w="3450967">
                  <a:extLst>
                    <a:ext uri="{9D8B030D-6E8A-4147-A177-3AD203B41FA5}">
                      <a16:colId xmlns:a16="http://schemas.microsoft.com/office/drawing/2014/main" val="3015690380"/>
                    </a:ext>
                  </a:extLst>
                </a:gridCol>
              </a:tblGrid>
              <a:tr h="414564">
                <a:tc>
                  <a:txBody>
                    <a:bodyPr/>
                    <a:lstStyle/>
                    <a:p>
                      <a:pPr marL="0" marR="0" indent="0" algn="l" rtl="0" fontAlgn="t">
                        <a:lnSpc>
                          <a:spcPct val="115000"/>
                        </a:lnSpc>
                        <a:spcBef>
                          <a:spcPts val="0"/>
                        </a:spcBef>
                        <a:spcAft>
                          <a:spcPts val="0"/>
                        </a:spcAft>
                      </a:pPr>
                      <a:r>
                        <a:rPr lang="en-US" sz="1400" b="1" i="0" u="none" strike="noStrike">
                          <a:solidFill>
                            <a:srgbClr val="000000"/>
                          </a:solidFill>
                          <a:effectLst/>
                          <a:highlight>
                            <a:srgbClr val="51C6E7"/>
                          </a:highlight>
                          <a:latin typeface="Arial"/>
                          <a:ea typeface="Arial" panose="020B0604020202020204" pitchFamily="34" charset="0"/>
                          <a:cs typeface="Arial"/>
                        </a:rPr>
                        <a:t>Sl.no</a:t>
                      </a:r>
                      <a:endParaRPr lang="en-US" sz="1400" b="1" i="0" u="none" strike="noStrike">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a:solidFill>
                            <a:srgbClr val="000000"/>
                          </a:solidFill>
                          <a:effectLst/>
                          <a:highlight>
                            <a:srgbClr val="51C6E7"/>
                          </a:highlight>
                          <a:latin typeface="Arial"/>
                          <a:ea typeface="Arial" panose="020B0604020202020204" pitchFamily="34" charset="0"/>
                          <a:cs typeface="Arial"/>
                        </a:rPr>
                        <a:t>Title of the Paper </a:t>
                      </a:r>
                      <a:endParaRPr lang="en-US" sz="1400" b="1" i="0" u="none" strike="noStrike">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a:solidFill>
                            <a:srgbClr val="000000"/>
                          </a:solidFill>
                          <a:effectLst/>
                          <a:highlight>
                            <a:srgbClr val="51C6E7"/>
                          </a:highlight>
                          <a:latin typeface="Arial"/>
                          <a:ea typeface="Arial" panose="020B0604020202020204" pitchFamily="34" charset="0"/>
                          <a:cs typeface="Arial"/>
                        </a:rPr>
                        <a:t>Year</a:t>
                      </a:r>
                      <a:endParaRPr lang="en-US" sz="1400" b="1" i="0" u="none" strike="noStrike">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a:solidFill>
                            <a:srgbClr val="000000"/>
                          </a:solidFill>
                          <a:effectLst/>
                          <a:highlight>
                            <a:srgbClr val="51C6E7"/>
                          </a:highlight>
                          <a:latin typeface="Arial"/>
                          <a:ea typeface="Arial" panose="020B0604020202020204" pitchFamily="34" charset="0"/>
                          <a:cs typeface="Arial"/>
                        </a:rPr>
                        <a:t>Author </a:t>
                      </a:r>
                      <a:endParaRPr lang="en-US" sz="1400" b="1" i="0" u="none" strike="noStrike">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a:solidFill>
                            <a:srgbClr val="000000"/>
                          </a:solidFill>
                          <a:effectLst/>
                          <a:highlight>
                            <a:srgbClr val="51C6E7"/>
                          </a:highlight>
                          <a:latin typeface="Arial"/>
                          <a:ea typeface="Arial" panose="020B0604020202020204" pitchFamily="34" charset="0"/>
                          <a:cs typeface="Arial"/>
                        </a:rPr>
                        <a:t>Key Findings </a:t>
                      </a:r>
                      <a:endParaRPr lang="en-US" sz="1400" b="1" i="0" u="none" strike="noStrike">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a:solidFill>
                            <a:srgbClr val="000000"/>
                          </a:solidFill>
                          <a:effectLst/>
                          <a:highlight>
                            <a:srgbClr val="51C6E7"/>
                          </a:highlight>
                          <a:latin typeface="Arial"/>
                          <a:ea typeface="Arial" panose="020B0604020202020204" pitchFamily="34" charset="0"/>
                          <a:cs typeface="Arial"/>
                        </a:rPr>
                        <a:t>Research Gap</a:t>
                      </a:r>
                      <a:endParaRPr lang="en-US" sz="1400" b="1" i="0" u="none" strike="noStrike">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extLst>
                  <a:ext uri="{0D108BD9-81ED-4DB2-BD59-A6C34878D82A}">
                    <a16:rowId xmlns:a16="http://schemas.microsoft.com/office/drawing/2014/main" val="1419942071"/>
                  </a:ext>
                </a:extLst>
              </a:tr>
              <a:tr h="5691763">
                <a:tc>
                  <a:txBody>
                    <a:bodyPr/>
                    <a:lstStyle/>
                    <a:p>
                      <a:pPr marL="457200" marR="0" indent="-320040" algn="l" rtl="0" fontAlgn="t">
                        <a:lnSpc>
                          <a:spcPct val="115000"/>
                        </a:lnSpc>
                        <a:spcBef>
                          <a:spcPts val="0"/>
                        </a:spcBef>
                        <a:spcAft>
                          <a:spcPts val="0"/>
                        </a:spcAft>
                      </a:pPr>
                      <a:r>
                        <a:rPr lang="en-IN" sz="1400" b="0" i="0" u="none" strike="noStrike">
                          <a:effectLst/>
                          <a:highlight>
                            <a:srgbClr val="C9DAF8"/>
                          </a:highlight>
                          <a:latin typeface="Arial"/>
                        </a:rPr>
                        <a:t>2.</a:t>
                      </a: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0" marR="0" indent="0" algn="l" rtl="0" fontAlgn="t">
                        <a:lnSpc>
                          <a:spcPct val="115000"/>
                        </a:lnSpc>
                        <a:spcBef>
                          <a:spcPts val="0"/>
                        </a:spcBef>
                        <a:spcAft>
                          <a:spcPts val="0"/>
                        </a:spcAft>
                      </a:pPr>
                      <a:r>
                        <a:rPr lang="en-US">
                          <a:highlight>
                            <a:srgbClr val="C9DAF8"/>
                          </a:highlight>
                        </a:rPr>
                        <a:t>Single Image Dehazing via Fusion of Multilevel Attention Network for Vision-Based Measurement Applications</a:t>
                      </a:r>
                      <a:endParaRPr lang="en-US" sz="1400" b="0" i="0" u="none" strike="noStrike">
                        <a:effectLst/>
                        <a:highlight>
                          <a:srgbClr val="C9DAF8"/>
                        </a:highlight>
                        <a:latin typeface="Verdana"/>
                        <a:ea typeface="Verdana"/>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0" marR="0" indent="0" algn="l" rtl="0" fontAlgn="t">
                        <a:lnSpc>
                          <a:spcPct val="115000"/>
                        </a:lnSpc>
                        <a:spcBef>
                          <a:spcPts val="0"/>
                        </a:spcBef>
                        <a:spcAft>
                          <a:spcPts val="0"/>
                        </a:spcAft>
                      </a:pPr>
                      <a:r>
                        <a:rPr lang="en-US" sz="1400" b="0" i="0" u="none" strike="noStrike">
                          <a:solidFill>
                            <a:srgbClr val="000000"/>
                          </a:solidFill>
                          <a:effectLst/>
                          <a:highlight>
                            <a:srgbClr val="C9DAF8"/>
                          </a:highlight>
                          <a:latin typeface="Arial"/>
                          <a:ea typeface="Arial" panose="020B0604020202020204" pitchFamily="34" charset="0"/>
                          <a:cs typeface="Arial"/>
                        </a:rPr>
                        <a:t>2023</a:t>
                      </a:r>
                      <a:endParaRPr lang="en-US" sz="1400" b="0" i="0" u="none" strike="noStrike">
                        <a:effectLst/>
                        <a:highlight>
                          <a:srgbClr val="C9DAF8"/>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285750" marR="0" indent="-285750" algn="l" rtl="0" fontAlgn="t">
                        <a:lnSpc>
                          <a:spcPct val="115000"/>
                        </a:lnSpc>
                        <a:spcBef>
                          <a:spcPts val="0"/>
                        </a:spcBef>
                        <a:spcAft>
                          <a:spcPts val="0"/>
                        </a:spcAft>
                        <a:buFont typeface="Arial" panose="020B0604020202020204" pitchFamily="34" charset="0"/>
                        <a:buChar char="•"/>
                      </a:pPr>
                      <a:r>
                        <a:rPr lang="en-IN">
                          <a:highlight>
                            <a:srgbClr val="C9DAF8"/>
                          </a:highlight>
                        </a:rPr>
                        <a:t>Geet Sahu</a:t>
                      </a:r>
                    </a:p>
                    <a:p>
                      <a:pPr marL="285750" marR="0" indent="-285750" algn="l" rtl="0" fontAlgn="t">
                        <a:lnSpc>
                          <a:spcPct val="115000"/>
                        </a:lnSpc>
                        <a:spcBef>
                          <a:spcPts val="0"/>
                        </a:spcBef>
                        <a:spcAft>
                          <a:spcPts val="0"/>
                        </a:spcAft>
                        <a:buFont typeface="Arial" panose="020B0604020202020204" pitchFamily="34" charset="0"/>
                        <a:buChar char="•"/>
                      </a:pPr>
                      <a:r>
                        <a:rPr lang="en-IN" sz="1400">
                          <a:highlight>
                            <a:srgbClr val="C9DAF8"/>
                          </a:highlight>
                        </a:rPr>
                        <a:t>Ayan Seal</a:t>
                      </a:r>
                    </a:p>
                    <a:p>
                      <a:pPr marL="285750" marR="0" indent="-285750" algn="l" rtl="0" fontAlgn="t">
                        <a:lnSpc>
                          <a:spcPct val="115000"/>
                        </a:lnSpc>
                        <a:spcBef>
                          <a:spcPts val="0"/>
                        </a:spcBef>
                        <a:spcAft>
                          <a:spcPts val="0"/>
                        </a:spcAft>
                        <a:buFont typeface="Arial" panose="020B0604020202020204" pitchFamily="34" charset="0"/>
                        <a:buChar char="•"/>
                      </a:pPr>
                      <a:r>
                        <a:rPr lang="en-IN">
                          <a:highlight>
                            <a:srgbClr val="C9DAF8"/>
                          </a:highlight>
                        </a:rPr>
                        <a:t>Joanna Jaworek-Korjakowska</a:t>
                      </a:r>
                    </a:p>
                    <a:p>
                      <a:pPr marL="285750" marR="0" indent="-285750" algn="l" rtl="0" fontAlgn="t">
                        <a:lnSpc>
                          <a:spcPct val="115000"/>
                        </a:lnSpc>
                        <a:spcBef>
                          <a:spcPts val="0"/>
                        </a:spcBef>
                        <a:spcAft>
                          <a:spcPts val="0"/>
                        </a:spcAft>
                        <a:buFont typeface="Arial" panose="020B0604020202020204" pitchFamily="34" charset="0"/>
                        <a:buChar char="•"/>
                      </a:pPr>
                      <a:r>
                        <a:rPr lang="en-IN">
                          <a:highlight>
                            <a:srgbClr val="C9DAF8"/>
                          </a:highlight>
                        </a:rPr>
                        <a:t>Ondrej Krejcar</a:t>
                      </a: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a:highlight>
                            <a:srgbClr val="C9DAF8"/>
                          </a:highlight>
                          <a:latin typeface="+mj-lt"/>
                          <a:ea typeface="Verdana"/>
                        </a:rPr>
                        <a:t>Approach :</a:t>
                      </a:r>
                    </a:p>
                    <a:p>
                      <a:pPr marL="422910" marR="0" indent="-285750" algn="l" rtl="0" fontAlgn="t">
                        <a:lnSpc>
                          <a:spcPct val="115000"/>
                        </a:lnSpc>
                        <a:spcBef>
                          <a:spcPts val="0"/>
                        </a:spcBef>
                        <a:spcAft>
                          <a:spcPts val="0"/>
                        </a:spcAft>
                        <a:buClr>
                          <a:srgbClr val="000000"/>
                        </a:buClr>
                        <a:buSzPts val="1400"/>
                        <a:buFont typeface="Arial" panose="020B0604020202020204" pitchFamily="34" charset="0"/>
                        <a:buChar char="•"/>
                      </a:pPr>
                      <a:r>
                        <a:rPr lang="en-US" sz="1400">
                          <a:highlight>
                            <a:srgbClr val="C9DAF8"/>
                          </a:highlight>
                        </a:rPr>
                        <a:t>An encoder-decoder network (UNet) is the backbone.</a:t>
                      </a:r>
                    </a:p>
                    <a:p>
                      <a:pPr marL="422910" marR="0" indent="-285750" algn="l" rtl="0" fontAlgn="t">
                        <a:lnSpc>
                          <a:spcPct val="115000"/>
                        </a:lnSpc>
                        <a:spcBef>
                          <a:spcPts val="0"/>
                        </a:spcBef>
                        <a:spcAft>
                          <a:spcPts val="0"/>
                        </a:spcAft>
                        <a:buClr>
                          <a:srgbClr val="000000"/>
                        </a:buClr>
                        <a:buSzPts val="1400"/>
                        <a:buFont typeface="Arial" panose="020B0604020202020204" pitchFamily="34" charset="0"/>
                        <a:buChar char="•"/>
                      </a:pPr>
                      <a:r>
                        <a:rPr lang="en-US" sz="1400">
                          <a:highlight>
                            <a:srgbClr val="C9DAF8"/>
                          </a:highlight>
                        </a:rPr>
                        <a:t>The model incorporates </a:t>
                      </a:r>
                      <a:r>
                        <a:rPr lang="en-US" sz="1400" b="0">
                          <a:highlight>
                            <a:srgbClr val="C9DAF8"/>
                          </a:highlight>
                        </a:rPr>
                        <a:t>multiscale attention mechanisms </a:t>
                      </a:r>
                      <a:r>
                        <a:rPr lang="en-US" sz="1400">
                          <a:highlight>
                            <a:srgbClr val="C9DAF8"/>
                          </a:highlight>
                        </a:rPr>
                        <a:t>(SA and CA) for haze feature extraction and refinement.</a:t>
                      </a: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i="0" u="none" strike="noStrike">
                          <a:solidFill>
                            <a:srgbClr val="000000"/>
                          </a:solidFill>
                          <a:effectLst/>
                          <a:highlight>
                            <a:srgbClr val="C9DAF8"/>
                          </a:highlight>
                          <a:latin typeface="+mj-lt"/>
                          <a:ea typeface="Verdana"/>
                          <a:cs typeface="Arial"/>
                        </a:rPr>
                        <a:t>Technique:</a:t>
                      </a:r>
                    </a:p>
                    <a:p>
                      <a:pPr marL="422910" marR="0" indent="-28575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i="0" u="none" strike="noStrike" noProof="0">
                          <a:solidFill>
                            <a:srgbClr val="000000"/>
                          </a:solidFill>
                          <a:effectLst/>
                          <a:highlight>
                            <a:srgbClr val="C9DAF8"/>
                          </a:highlight>
                          <a:latin typeface="+mj-lt"/>
                          <a:ea typeface="Verdana"/>
                          <a:cs typeface="Arial"/>
                        </a:rPr>
                        <a:t>  </a:t>
                      </a:r>
                      <a:r>
                        <a:rPr lang="en-IN" sz="1400">
                          <a:highlight>
                            <a:srgbClr val="C9DAF8"/>
                          </a:highlight>
                        </a:rPr>
                        <a:t>SA-Unet and C</a:t>
                      </a:r>
                      <a:r>
                        <a:rPr lang="en-IN" sz="1400"/>
                        <a:t>A-Unet</a:t>
                      </a:r>
                      <a:endParaRPr lang="en-US" sz="1400" b="0" i="0" u="none" strike="noStrike">
                        <a:solidFill>
                          <a:schemeClr val="tx1"/>
                        </a:solidFill>
                        <a:effectLst/>
                        <a:highlight>
                          <a:srgbClr val="C9DAF8"/>
                        </a:highlight>
                        <a:latin typeface="+mj-lt"/>
                        <a:ea typeface="Verdana"/>
                      </a:endParaRPr>
                    </a:p>
                    <a:p>
                      <a:pPr marL="422910" marR="0" indent="-285750" algn="l" rtl="0" fontAlgn="t">
                        <a:lnSpc>
                          <a:spcPct val="115000"/>
                        </a:lnSpc>
                        <a:spcBef>
                          <a:spcPts val="0"/>
                        </a:spcBef>
                        <a:spcAft>
                          <a:spcPts val="0"/>
                        </a:spcAft>
                        <a:buClr>
                          <a:srgbClr val="000000"/>
                        </a:buClr>
                        <a:buSzPts val="1400"/>
                        <a:buFont typeface="Arial" panose="020B0604020202020204" pitchFamily="34" charset="0"/>
                        <a:buChar char="•"/>
                      </a:pPr>
                      <a:r>
                        <a:rPr lang="en-US" sz="1400">
                          <a:highlight>
                            <a:srgbClr val="C9DAF8"/>
                          </a:highlight>
                        </a:rPr>
                        <a:t>Combined outputs using elementwise addition for superior performance.</a:t>
                      </a:r>
                    </a:p>
                    <a:p>
                      <a:pPr marL="422910" marR="0" indent="-285750" algn="l" rtl="0" fontAlgn="t">
                        <a:lnSpc>
                          <a:spcPct val="115000"/>
                        </a:lnSpc>
                        <a:spcBef>
                          <a:spcPts val="0"/>
                        </a:spcBef>
                        <a:spcAft>
                          <a:spcPts val="0"/>
                        </a:spcAft>
                        <a:buClr>
                          <a:srgbClr val="000000"/>
                        </a:buClr>
                        <a:buSzPts val="1400"/>
                        <a:buFont typeface="Arial" panose="020B0604020202020204" pitchFamily="34" charset="0"/>
                        <a:buChar char="•"/>
                      </a:pPr>
                      <a:r>
                        <a:rPr lang="en-US" sz="1400">
                          <a:highlight>
                            <a:srgbClr val="C9DAF8"/>
                          </a:highlight>
                        </a:rPr>
                        <a:t>Structural Similarity Index (SSIM) used as a loss function to improve optimization and convergence.</a:t>
                      </a:r>
                      <a:endParaRPr lang="en-US" sz="1400" b="1" i="0" u="none" strike="noStrike" noProof="0">
                        <a:solidFill>
                          <a:srgbClr val="000000"/>
                        </a:solidFill>
                        <a:effectLst/>
                        <a:highlight>
                          <a:srgbClr val="C9DAF8"/>
                        </a:highlight>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i="0" u="none" strike="noStrike">
                          <a:solidFill>
                            <a:srgbClr val="000000"/>
                          </a:solidFill>
                          <a:effectLst/>
                          <a:highlight>
                            <a:srgbClr val="C9DAF8"/>
                          </a:highlight>
                          <a:latin typeface="+mj-lt"/>
                          <a:ea typeface="Verdana"/>
                          <a:cs typeface="Arial"/>
                        </a:rPr>
                        <a:t>Results:</a:t>
                      </a:r>
                    </a:p>
                    <a:p>
                      <a:pPr marL="308610" marR="0" indent="-171450" algn="l" rtl="0" fontAlgn="t">
                        <a:lnSpc>
                          <a:spcPct val="115000"/>
                        </a:lnSpc>
                        <a:spcBef>
                          <a:spcPts val="0"/>
                        </a:spcBef>
                        <a:spcAft>
                          <a:spcPts val="0"/>
                        </a:spcAft>
                        <a:buClr>
                          <a:srgbClr val="000000"/>
                        </a:buClr>
                        <a:buSzPts val="1400"/>
                        <a:buFont typeface="Arial" panose="020B0604020202020204" pitchFamily="34" charset="0"/>
                        <a:buChar char="•"/>
                      </a:pPr>
                      <a:r>
                        <a:rPr lang="en-US" sz="1400"/>
                        <a:t>Demonstrated robustness to varying haze densities, atmospheric light conditions, and image scales.</a:t>
                      </a:r>
                    </a:p>
                    <a:p>
                      <a:pPr marL="308610" marR="0" indent="-171450" algn="l" rtl="0" fontAlgn="t">
                        <a:lnSpc>
                          <a:spcPct val="115000"/>
                        </a:lnSpc>
                        <a:spcBef>
                          <a:spcPts val="0"/>
                        </a:spcBef>
                        <a:spcAft>
                          <a:spcPts val="0"/>
                        </a:spcAft>
                        <a:buClr>
                          <a:srgbClr val="000000"/>
                        </a:buClr>
                        <a:buSzPts val="1400"/>
                        <a:buFont typeface="Arial" panose="020B0604020202020204" pitchFamily="34" charset="0"/>
                        <a:buChar char="•"/>
                      </a:pPr>
                      <a:r>
                        <a:rPr lang="en-US" sz="1400"/>
                        <a:t>Processes a 640×480 image in approximately 1.5 seconds on a CPU.</a:t>
                      </a:r>
                      <a:endParaRPr lang="en-US" sz="1400" b="0" i="0" u="none" strike="noStrike">
                        <a:effectLst/>
                        <a:highlight>
                          <a:srgbClr val="C9DAF8"/>
                        </a:highlight>
                        <a:latin typeface="+mj-lt"/>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137160" marR="0" indent="0" algn="l" rtl="0" fontAlgn="t">
                        <a:lnSpc>
                          <a:spcPct val="115000"/>
                        </a:lnSpc>
                        <a:spcBef>
                          <a:spcPts val="0"/>
                        </a:spcBef>
                        <a:spcAft>
                          <a:spcPts val="0"/>
                        </a:spcAft>
                        <a:buClr>
                          <a:srgbClr val="000000"/>
                        </a:buClr>
                        <a:buSzPts val="1400"/>
                        <a:buNone/>
                      </a:pPr>
                      <a:endParaRPr lang="en-US" sz="1400" b="0" i="0" u="none" strike="noStrike">
                        <a:solidFill>
                          <a:srgbClr val="000000"/>
                        </a:solidFill>
                        <a:effectLst/>
                        <a:highlight>
                          <a:srgbClr val="C9DAF8"/>
                        </a:highlight>
                        <a:latin typeface="Arial" panose="020B0604020202020204" pitchFamily="34" charset="0"/>
                        <a:ea typeface="Arial" panose="020B0604020202020204" pitchFamily="34" charset="0"/>
                        <a:cs typeface="Arial" panose="020B0604020202020204" pitchFamily="34" charset="0"/>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a:highlight>
                            <a:srgbClr val="C9DAF8"/>
                          </a:highlight>
                        </a:rPr>
                        <a:t>The assumption of a globally constant atmospheric light limits accuracy for certain real-world scenarios.</a:t>
                      </a:r>
                    </a:p>
                    <a:p>
                      <a:pPr marL="137160" marR="0" indent="0" algn="l" rtl="0" fontAlgn="t">
                        <a:lnSpc>
                          <a:spcPct val="115000"/>
                        </a:lnSpc>
                        <a:spcBef>
                          <a:spcPts val="0"/>
                        </a:spcBef>
                        <a:spcAft>
                          <a:spcPts val="0"/>
                        </a:spcAft>
                        <a:buClr>
                          <a:srgbClr val="000000"/>
                        </a:buClr>
                        <a:buSzPts val="1400"/>
                        <a:buFont typeface="Arial" panose="020B0604020202020204" pitchFamily="34" charset="0"/>
                        <a:buNone/>
                      </a:pPr>
                      <a:endParaRPr lang="en-US" sz="1400" b="0" i="0" u="none" strike="noStrike">
                        <a:solidFill>
                          <a:srgbClr val="000000"/>
                        </a:solidFill>
                        <a:effectLst/>
                        <a:highlight>
                          <a:srgbClr val="C9DAF8"/>
                        </a:highlight>
                        <a:latin typeface="Arial"/>
                        <a:cs typeface="Arial"/>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a:highlight>
                            <a:srgbClr val="C9DAF8"/>
                          </a:highlight>
                        </a:rPr>
                        <a:t>The model does not directly learn the atmospheric scattering parameters, which could enable end-to-end optimization.</a:t>
                      </a: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extLst>
                  <a:ext uri="{0D108BD9-81ED-4DB2-BD59-A6C34878D82A}">
                    <a16:rowId xmlns:a16="http://schemas.microsoft.com/office/drawing/2014/main" val="3120651866"/>
                  </a:ext>
                </a:extLst>
              </a:tr>
            </a:tbl>
          </a:graphicData>
        </a:graphic>
      </p:graphicFrame>
    </p:spTree>
    <p:extLst>
      <p:ext uri="{BB962C8B-B14F-4D97-AF65-F5344CB8AC3E}">
        <p14:creationId xmlns:p14="http://schemas.microsoft.com/office/powerpoint/2010/main" val="2538241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2014C-47DC-5849-CE82-A0599D968F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5D8740-6A82-EFC0-4AD5-911E0F397D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4" name="Google Shape;125;p3">
            <a:extLst>
              <a:ext uri="{FF2B5EF4-FFF2-40B4-BE49-F238E27FC236}">
                <a16:creationId xmlns:a16="http://schemas.microsoft.com/office/drawing/2014/main" id="{C285D56F-93B1-F632-A8DE-D3DC9D7B81B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a:latin typeface="Montserrat"/>
                <a:sym typeface="Montserrat"/>
              </a:rPr>
              <a:t>Literature Survey (Improved post minor project)</a:t>
            </a:r>
            <a:endParaRPr/>
          </a:p>
        </p:txBody>
      </p:sp>
      <p:graphicFrame>
        <p:nvGraphicFramePr>
          <p:cNvPr id="2" name="Table 1">
            <a:extLst>
              <a:ext uri="{FF2B5EF4-FFF2-40B4-BE49-F238E27FC236}">
                <a16:creationId xmlns:a16="http://schemas.microsoft.com/office/drawing/2014/main" id="{21643EDD-D28F-E147-DC87-E4E49A6C481B}"/>
              </a:ext>
            </a:extLst>
          </p:cNvPr>
          <p:cNvGraphicFramePr>
            <a:graphicFrameLocks noGrp="1"/>
          </p:cNvGraphicFramePr>
          <p:nvPr>
            <p:extLst>
              <p:ext uri="{D42A27DB-BD31-4B8C-83A1-F6EECF244321}">
                <p14:modId xmlns:p14="http://schemas.microsoft.com/office/powerpoint/2010/main" val="3537264614"/>
              </p:ext>
            </p:extLst>
          </p:nvPr>
        </p:nvGraphicFramePr>
        <p:xfrm>
          <a:off x="247650" y="643520"/>
          <a:ext cx="11728040" cy="6178816"/>
        </p:xfrm>
        <a:graphic>
          <a:graphicData uri="http://schemas.openxmlformats.org/drawingml/2006/table">
            <a:tbl>
              <a:tblPr/>
              <a:tblGrid>
                <a:gridCol w="736378">
                  <a:extLst>
                    <a:ext uri="{9D8B030D-6E8A-4147-A177-3AD203B41FA5}">
                      <a16:colId xmlns:a16="http://schemas.microsoft.com/office/drawing/2014/main" val="1670273658"/>
                    </a:ext>
                  </a:extLst>
                </a:gridCol>
                <a:gridCol w="1806388">
                  <a:extLst>
                    <a:ext uri="{9D8B030D-6E8A-4147-A177-3AD203B41FA5}">
                      <a16:colId xmlns:a16="http://schemas.microsoft.com/office/drawing/2014/main" val="2669050237"/>
                    </a:ext>
                  </a:extLst>
                </a:gridCol>
                <a:gridCol w="675517">
                  <a:extLst>
                    <a:ext uri="{9D8B030D-6E8A-4147-A177-3AD203B41FA5}">
                      <a16:colId xmlns:a16="http://schemas.microsoft.com/office/drawing/2014/main" val="485171369"/>
                    </a:ext>
                  </a:extLst>
                </a:gridCol>
                <a:gridCol w="1709013">
                  <a:extLst>
                    <a:ext uri="{9D8B030D-6E8A-4147-A177-3AD203B41FA5}">
                      <a16:colId xmlns:a16="http://schemas.microsoft.com/office/drawing/2014/main" val="137394304"/>
                    </a:ext>
                  </a:extLst>
                </a:gridCol>
                <a:gridCol w="3349777">
                  <a:extLst>
                    <a:ext uri="{9D8B030D-6E8A-4147-A177-3AD203B41FA5}">
                      <a16:colId xmlns:a16="http://schemas.microsoft.com/office/drawing/2014/main" val="3678615648"/>
                    </a:ext>
                  </a:extLst>
                </a:gridCol>
                <a:gridCol w="3450967">
                  <a:extLst>
                    <a:ext uri="{9D8B030D-6E8A-4147-A177-3AD203B41FA5}">
                      <a16:colId xmlns:a16="http://schemas.microsoft.com/office/drawing/2014/main" val="3015690380"/>
                    </a:ext>
                  </a:extLst>
                </a:gridCol>
              </a:tblGrid>
              <a:tr h="414564">
                <a:tc>
                  <a:txBody>
                    <a:bodyPr/>
                    <a:lstStyle/>
                    <a:p>
                      <a:pPr marL="0" marR="0" indent="0" algn="l" rtl="0" fontAlgn="t">
                        <a:lnSpc>
                          <a:spcPct val="115000"/>
                        </a:lnSpc>
                        <a:spcBef>
                          <a:spcPts val="0"/>
                        </a:spcBef>
                        <a:spcAft>
                          <a:spcPts val="0"/>
                        </a:spcAft>
                      </a:pPr>
                      <a:r>
                        <a:rPr lang="en-US" sz="1400" b="1" i="0" u="none" strike="noStrike">
                          <a:solidFill>
                            <a:srgbClr val="000000"/>
                          </a:solidFill>
                          <a:effectLst/>
                          <a:highlight>
                            <a:srgbClr val="51C6E7"/>
                          </a:highlight>
                          <a:latin typeface="+mj-lt"/>
                          <a:ea typeface="Arial" panose="020B0604020202020204" pitchFamily="34" charset="0"/>
                          <a:cs typeface="Arial"/>
                        </a:rPr>
                        <a:t>Sl.no</a:t>
                      </a:r>
                      <a:endParaRPr lang="en-US" sz="1400" b="1" i="0" u="none" strike="noStrike">
                        <a:effectLst/>
                        <a:highlight>
                          <a:srgbClr val="51C6E7"/>
                        </a:highlight>
                        <a:latin typeface="+mj-lt"/>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a:solidFill>
                            <a:srgbClr val="000000"/>
                          </a:solidFill>
                          <a:effectLst/>
                          <a:highlight>
                            <a:srgbClr val="51C6E7"/>
                          </a:highlight>
                          <a:latin typeface="+mj-lt"/>
                          <a:ea typeface="Arial" panose="020B0604020202020204" pitchFamily="34" charset="0"/>
                          <a:cs typeface="Arial"/>
                        </a:rPr>
                        <a:t>Title of the Paper </a:t>
                      </a:r>
                      <a:endParaRPr lang="en-US" sz="1400" b="1" i="0" u="none" strike="noStrike">
                        <a:effectLst/>
                        <a:highlight>
                          <a:srgbClr val="51C6E7"/>
                        </a:highlight>
                        <a:latin typeface="+mj-lt"/>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a:solidFill>
                            <a:srgbClr val="000000"/>
                          </a:solidFill>
                          <a:effectLst/>
                          <a:highlight>
                            <a:srgbClr val="51C6E7"/>
                          </a:highlight>
                          <a:latin typeface="+mj-lt"/>
                          <a:ea typeface="Arial" panose="020B0604020202020204" pitchFamily="34" charset="0"/>
                          <a:cs typeface="Arial"/>
                        </a:rPr>
                        <a:t>Year</a:t>
                      </a:r>
                      <a:endParaRPr lang="en-US" sz="1400" b="1" i="0" u="none" strike="noStrike">
                        <a:effectLst/>
                        <a:highlight>
                          <a:srgbClr val="51C6E7"/>
                        </a:highlight>
                        <a:latin typeface="+mj-lt"/>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a:solidFill>
                            <a:srgbClr val="000000"/>
                          </a:solidFill>
                          <a:effectLst/>
                          <a:highlight>
                            <a:srgbClr val="51C6E7"/>
                          </a:highlight>
                          <a:latin typeface="+mj-lt"/>
                          <a:ea typeface="Arial" panose="020B0604020202020204" pitchFamily="34" charset="0"/>
                          <a:cs typeface="Arial"/>
                        </a:rPr>
                        <a:t>Author </a:t>
                      </a:r>
                      <a:endParaRPr lang="en-US" sz="1400" b="1" i="0" u="none" strike="noStrike">
                        <a:effectLst/>
                        <a:highlight>
                          <a:srgbClr val="51C6E7"/>
                        </a:highlight>
                        <a:latin typeface="+mj-lt"/>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a:solidFill>
                            <a:srgbClr val="000000"/>
                          </a:solidFill>
                          <a:effectLst/>
                          <a:highlight>
                            <a:srgbClr val="51C6E7"/>
                          </a:highlight>
                          <a:latin typeface="+mj-lt"/>
                          <a:ea typeface="Arial" panose="020B0604020202020204" pitchFamily="34" charset="0"/>
                          <a:cs typeface="Arial"/>
                        </a:rPr>
                        <a:t>Key Findings </a:t>
                      </a:r>
                      <a:endParaRPr lang="en-US" sz="1400" b="1" i="0" u="none" strike="noStrike">
                        <a:effectLst/>
                        <a:highlight>
                          <a:srgbClr val="51C6E7"/>
                        </a:highlight>
                        <a:latin typeface="+mj-lt"/>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a:solidFill>
                            <a:srgbClr val="000000"/>
                          </a:solidFill>
                          <a:effectLst/>
                          <a:highlight>
                            <a:srgbClr val="51C6E7"/>
                          </a:highlight>
                          <a:latin typeface="+mj-lt"/>
                          <a:ea typeface="Arial" panose="020B0604020202020204" pitchFamily="34" charset="0"/>
                          <a:cs typeface="Arial"/>
                        </a:rPr>
                        <a:t>Research Gap</a:t>
                      </a:r>
                      <a:endParaRPr lang="en-US" sz="1400" b="1" i="0" u="none" strike="noStrike">
                        <a:effectLst/>
                        <a:highlight>
                          <a:srgbClr val="51C6E7"/>
                        </a:highlight>
                        <a:latin typeface="+mj-lt"/>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extLst>
                  <a:ext uri="{0D108BD9-81ED-4DB2-BD59-A6C34878D82A}">
                    <a16:rowId xmlns:a16="http://schemas.microsoft.com/office/drawing/2014/main" val="1419942071"/>
                  </a:ext>
                </a:extLst>
              </a:tr>
              <a:tr h="5691763">
                <a:tc>
                  <a:txBody>
                    <a:bodyPr/>
                    <a:lstStyle/>
                    <a:p>
                      <a:pPr marL="457200" marR="0" indent="-320040" algn="l" rtl="0" fontAlgn="t">
                        <a:lnSpc>
                          <a:spcPct val="115000"/>
                        </a:lnSpc>
                        <a:spcBef>
                          <a:spcPts val="0"/>
                        </a:spcBef>
                        <a:spcAft>
                          <a:spcPts val="0"/>
                        </a:spcAft>
                      </a:pPr>
                      <a:r>
                        <a:rPr lang="en-IN" sz="1400" b="0" i="0" u="none" strike="noStrike">
                          <a:effectLst/>
                          <a:highlight>
                            <a:srgbClr val="C9DAF8"/>
                          </a:highlight>
                          <a:latin typeface="+mj-lt"/>
                        </a:rPr>
                        <a:t>3.</a:t>
                      </a: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0" marR="0" indent="0" algn="l" rtl="0" fontAlgn="t">
                        <a:lnSpc>
                          <a:spcPct val="115000"/>
                        </a:lnSpc>
                        <a:spcBef>
                          <a:spcPts val="0"/>
                        </a:spcBef>
                        <a:spcAft>
                          <a:spcPts val="0"/>
                        </a:spcAft>
                      </a:pPr>
                      <a:r>
                        <a:rPr lang="en-US" sz="1400" b="0" i="0" u="none" strike="noStrike" cap="none">
                          <a:solidFill>
                            <a:schemeClr val="tx1"/>
                          </a:solidFill>
                          <a:effectLst/>
                          <a:highlight>
                            <a:srgbClr val="C9DAF8"/>
                          </a:highlight>
                          <a:latin typeface="+mj-lt"/>
                          <a:ea typeface="+mn-ea"/>
                          <a:cs typeface="+mn-cs"/>
                          <a:sym typeface="Arial"/>
                        </a:rPr>
                        <a:t>LID-Net: A lightweight image dehazing network for automatic driving vision systems</a:t>
                      </a:r>
                      <a:endParaRPr lang="en-US" sz="1400" b="0" i="0" u="none" strike="noStrike">
                        <a:effectLst/>
                        <a:highlight>
                          <a:srgbClr val="C9DAF8"/>
                        </a:highlight>
                        <a:latin typeface="+mj-lt"/>
                        <a:ea typeface="Verdana"/>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0" marR="0" indent="0" algn="l" rtl="0" fontAlgn="t">
                        <a:lnSpc>
                          <a:spcPct val="115000"/>
                        </a:lnSpc>
                        <a:spcBef>
                          <a:spcPts val="0"/>
                        </a:spcBef>
                        <a:spcAft>
                          <a:spcPts val="0"/>
                        </a:spcAft>
                      </a:pPr>
                      <a:r>
                        <a:rPr lang="en-US" sz="1400" b="0" i="0" u="none" strike="noStrike">
                          <a:solidFill>
                            <a:srgbClr val="000000"/>
                          </a:solidFill>
                          <a:effectLst/>
                          <a:highlight>
                            <a:srgbClr val="C9DAF8"/>
                          </a:highlight>
                          <a:latin typeface="+mj-lt"/>
                          <a:ea typeface="Arial" panose="020B0604020202020204" pitchFamily="34" charset="0"/>
                          <a:cs typeface="Arial"/>
                        </a:rPr>
                        <a:t>2024</a:t>
                      </a:r>
                      <a:endParaRPr lang="en-US" sz="1400" b="0" i="0" u="none" strike="noStrike">
                        <a:effectLst/>
                        <a:highlight>
                          <a:srgbClr val="C9DAF8"/>
                        </a:highlight>
                        <a:latin typeface="+mj-lt"/>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285750" indent="-285750">
                        <a:buFont typeface="Arial" panose="020B0604020202020204" pitchFamily="34" charset="0"/>
                        <a:buChar char="•"/>
                      </a:pPr>
                      <a:r>
                        <a:rPr lang="en-IN" sz="1400" b="0" i="0" u="none" strike="noStrike" cap="none">
                          <a:solidFill>
                            <a:schemeClr val="tx1"/>
                          </a:solidFill>
                          <a:effectLst/>
                          <a:highlight>
                            <a:srgbClr val="C9DAF8"/>
                          </a:highlight>
                          <a:latin typeface="+mj-lt"/>
                          <a:ea typeface="+mn-ea"/>
                          <a:cs typeface="+mn-cs"/>
                          <a:sym typeface="Arial"/>
                        </a:rPr>
                        <a:t>Fazhan Tao</a:t>
                      </a:r>
                    </a:p>
                    <a:p>
                      <a:pPr marL="285750" indent="-285750">
                        <a:buFont typeface="Arial" panose="020B0604020202020204" pitchFamily="34" charset="0"/>
                        <a:buChar char="•"/>
                      </a:pPr>
                      <a:r>
                        <a:rPr lang="en-IN" sz="1400" b="0" i="0" u="none" strike="noStrike" cap="none">
                          <a:solidFill>
                            <a:schemeClr val="tx1"/>
                          </a:solidFill>
                          <a:effectLst/>
                          <a:highlight>
                            <a:srgbClr val="C9DAF8"/>
                          </a:highlight>
                          <a:latin typeface="+mj-lt"/>
                          <a:ea typeface="+mn-ea"/>
                          <a:cs typeface="+mn-cs"/>
                          <a:sym typeface="Arial"/>
                        </a:rPr>
                        <a:t>Qi Chen</a:t>
                      </a:r>
                    </a:p>
                    <a:p>
                      <a:pPr marL="285750" indent="-285750">
                        <a:buFont typeface="Arial" panose="020B0604020202020204" pitchFamily="34" charset="0"/>
                        <a:buChar char="•"/>
                      </a:pPr>
                      <a:r>
                        <a:rPr lang="en-IN" sz="1400" b="0" i="0" u="none" strike="noStrike" cap="none">
                          <a:solidFill>
                            <a:schemeClr val="tx1"/>
                          </a:solidFill>
                          <a:effectLst/>
                          <a:highlight>
                            <a:srgbClr val="C9DAF8"/>
                          </a:highlight>
                          <a:latin typeface="+mj-lt"/>
                          <a:ea typeface="+mn-ea"/>
                          <a:cs typeface="+mn-cs"/>
                          <a:sym typeface="Arial"/>
                        </a:rPr>
                        <a:t>Zhigao Fu</a:t>
                      </a:r>
                    </a:p>
                    <a:p>
                      <a:pPr marL="285750" indent="-285750">
                        <a:buFont typeface="Arial" panose="020B0604020202020204" pitchFamily="34" charset="0"/>
                        <a:buChar char="•"/>
                      </a:pPr>
                      <a:r>
                        <a:rPr lang="en-IN" sz="1400" b="0" i="0" u="none" strike="noStrike" cap="none">
                          <a:solidFill>
                            <a:schemeClr val="tx1"/>
                          </a:solidFill>
                          <a:effectLst/>
                          <a:highlight>
                            <a:srgbClr val="C9DAF8"/>
                          </a:highlight>
                          <a:latin typeface="+mj-lt"/>
                          <a:ea typeface="+mn-ea"/>
                          <a:cs typeface="+mn-cs"/>
                          <a:sym typeface="Arial"/>
                        </a:rPr>
                        <a:t>Longlong Zhu</a:t>
                      </a:r>
                    </a:p>
                    <a:p>
                      <a:pPr marL="285750" indent="-285750">
                        <a:buFont typeface="Arial" panose="020B0604020202020204" pitchFamily="34" charset="0"/>
                        <a:buChar char="•"/>
                      </a:pPr>
                      <a:r>
                        <a:rPr lang="en-IN" sz="1400" b="0" i="0" u="none" strike="noStrike" cap="none">
                          <a:solidFill>
                            <a:schemeClr val="tx1"/>
                          </a:solidFill>
                          <a:effectLst/>
                          <a:highlight>
                            <a:srgbClr val="C9DAF8"/>
                          </a:highlight>
                          <a:latin typeface="+mj-lt"/>
                          <a:ea typeface="+mn-ea"/>
                          <a:cs typeface="+mn-cs"/>
                          <a:sym typeface="Arial"/>
                        </a:rPr>
                        <a:t>Baofeng Ji</a:t>
                      </a: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a:highlight>
                            <a:srgbClr val="C9DAF8"/>
                          </a:highlight>
                          <a:latin typeface="+mj-lt"/>
                          <a:ea typeface="Verdana"/>
                        </a:rPr>
                        <a:t>Approach: </a:t>
                      </a:r>
                      <a:r>
                        <a:rPr lang="en-US" sz="1400" b="0" i="0" u="none" strike="noStrike" cap="none">
                          <a:solidFill>
                            <a:schemeClr val="tx1"/>
                          </a:solidFill>
                          <a:effectLst/>
                          <a:highlight>
                            <a:srgbClr val="C9DAF8"/>
                          </a:highlight>
                          <a:latin typeface="+mj-lt"/>
                          <a:ea typeface="+mn-ea"/>
                          <a:cs typeface="+mn-cs"/>
                          <a:sym typeface="Arial"/>
                        </a:rPr>
                        <a:t>LID-Net employs a multi-scale architecture</a:t>
                      </a:r>
                    </a:p>
                    <a:p>
                      <a:pPr marL="422910" marR="0" indent="-285750" algn="l" rtl="0" fontAlgn="t">
                        <a:lnSpc>
                          <a:spcPct val="115000"/>
                        </a:lnSpc>
                        <a:spcBef>
                          <a:spcPts val="0"/>
                        </a:spcBef>
                        <a:spcAft>
                          <a:spcPts val="0"/>
                        </a:spcAft>
                        <a:buClr>
                          <a:srgbClr val="000000"/>
                        </a:buClr>
                        <a:buSzPts val="1400"/>
                        <a:buFont typeface="Arial" panose="020B0604020202020204" pitchFamily="34" charset="0"/>
                        <a:buChar char="•"/>
                      </a:pPr>
                      <a:r>
                        <a:rPr lang="en-IN" sz="1400" b="0" i="0" u="none" strike="noStrike" cap="none">
                          <a:solidFill>
                            <a:schemeClr val="tx1"/>
                          </a:solidFill>
                          <a:effectLst/>
                          <a:latin typeface="+mj-lt"/>
                          <a:ea typeface="+mn-ea"/>
                          <a:cs typeface="+mn-cs"/>
                          <a:sym typeface="Arial"/>
                        </a:rPr>
                        <a:t>Haze Extraction (HE) blocks</a:t>
                      </a:r>
                    </a:p>
                    <a:p>
                      <a:pPr marL="422910" marR="0" indent="-285750" algn="l" rtl="0" fontAlgn="t">
                        <a:lnSpc>
                          <a:spcPct val="115000"/>
                        </a:lnSpc>
                        <a:spcBef>
                          <a:spcPts val="0"/>
                        </a:spcBef>
                        <a:spcAft>
                          <a:spcPts val="0"/>
                        </a:spcAft>
                        <a:buClr>
                          <a:srgbClr val="000000"/>
                        </a:buClr>
                        <a:buSzPts val="1400"/>
                        <a:buFont typeface="Arial" panose="020B0604020202020204" pitchFamily="34" charset="0"/>
                        <a:buChar char="•"/>
                      </a:pPr>
                      <a:r>
                        <a:rPr lang="en-IN" sz="1400" b="0" i="0" u="none" strike="noStrike" cap="none">
                          <a:solidFill>
                            <a:schemeClr val="tx1"/>
                          </a:solidFill>
                          <a:effectLst/>
                          <a:latin typeface="+mj-lt"/>
                          <a:ea typeface="+mn-ea"/>
                          <a:cs typeface="+mn-cs"/>
                          <a:sym typeface="Arial"/>
                        </a:rPr>
                        <a:t>Haze Removal (HR) blocks</a:t>
                      </a:r>
                    </a:p>
                    <a:p>
                      <a:pPr marL="137160" marR="0" indent="0" algn="l" rtl="0" fontAlgn="t">
                        <a:lnSpc>
                          <a:spcPct val="115000"/>
                        </a:lnSpc>
                        <a:spcBef>
                          <a:spcPts val="0"/>
                        </a:spcBef>
                        <a:spcAft>
                          <a:spcPts val="0"/>
                        </a:spcAft>
                        <a:buClr>
                          <a:srgbClr val="000000"/>
                        </a:buClr>
                        <a:buSzPts val="1400"/>
                        <a:buFont typeface="Arial" panose="020B0604020202020204" pitchFamily="34" charset="0"/>
                        <a:buNone/>
                      </a:pPr>
                      <a:endParaRPr lang="en-US" sz="1400" b="1" i="0" u="none" strike="noStrike">
                        <a:solidFill>
                          <a:srgbClr val="000000"/>
                        </a:solidFill>
                        <a:effectLst/>
                        <a:highlight>
                          <a:srgbClr val="C9DAF8"/>
                        </a:highlight>
                        <a:latin typeface="+mj-lt"/>
                        <a:ea typeface="Verdana"/>
                        <a:cs typeface="Arial"/>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i="0" u="none" strike="noStrike">
                          <a:solidFill>
                            <a:srgbClr val="000000"/>
                          </a:solidFill>
                          <a:effectLst/>
                          <a:highlight>
                            <a:srgbClr val="C9DAF8"/>
                          </a:highlight>
                          <a:latin typeface="+mj-lt"/>
                          <a:ea typeface="Verdana"/>
                          <a:cs typeface="Arial"/>
                        </a:rPr>
                        <a:t>Technique: </a:t>
                      </a:r>
                    </a:p>
                    <a:p>
                      <a:pPr marL="285750" indent="-285750">
                        <a:buFont typeface="Arial" panose="020B0604020202020204" pitchFamily="34" charset="0"/>
                        <a:buChar char="•"/>
                      </a:pPr>
                      <a:r>
                        <a:rPr lang="en-US" sz="1400" b="0" i="0" u="none" strike="noStrike" cap="none">
                          <a:solidFill>
                            <a:schemeClr val="tx1"/>
                          </a:solidFill>
                          <a:effectLst/>
                          <a:latin typeface="+mj-lt"/>
                          <a:ea typeface="+mn-ea"/>
                          <a:cs typeface="+mn-cs"/>
                          <a:sym typeface="Arial"/>
                        </a:rPr>
                        <a:t>Directly learning the mapping between hazy and clear images without relying on the atmospheric scattering model, thus avoiding color distortion.</a:t>
                      </a:r>
                    </a:p>
                    <a:p>
                      <a:pPr marL="285750" indent="-285750">
                        <a:buFont typeface="Arial" panose="020B0604020202020204" pitchFamily="34" charset="0"/>
                        <a:buChar char="•"/>
                      </a:pPr>
                      <a:r>
                        <a:rPr lang="en-US" sz="1400" b="0" i="0" u="none" strike="noStrike" cap="none">
                          <a:solidFill>
                            <a:schemeClr val="tx1"/>
                          </a:solidFill>
                          <a:effectLst/>
                          <a:latin typeface="+mj-lt"/>
                          <a:ea typeface="+mn-ea"/>
                          <a:cs typeface="+mn-cs"/>
                          <a:sym typeface="Arial"/>
                        </a:rPr>
                        <a:t>Utilizing a combination of standard and dilated convolutions to expand the receptive field and extract global information from hazy images.</a:t>
                      </a:r>
                    </a:p>
                    <a:p>
                      <a:pPr marL="137160" marR="0" indent="0" algn="l" rtl="0" fontAlgn="t">
                        <a:lnSpc>
                          <a:spcPct val="115000"/>
                        </a:lnSpc>
                        <a:spcBef>
                          <a:spcPts val="0"/>
                        </a:spcBef>
                        <a:spcAft>
                          <a:spcPts val="0"/>
                        </a:spcAft>
                        <a:buClr>
                          <a:srgbClr val="000000"/>
                        </a:buClr>
                        <a:buSzPts val="1400"/>
                        <a:buFont typeface="Arial" panose="020B0604020202020204" pitchFamily="34" charset="0"/>
                        <a:buNone/>
                      </a:pPr>
                      <a:endParaRPr lang="en-US" sz="1400" b="1" i="0" u="none" strike="noStrike">
                        <a:solidFill>
                          <a:srgbClr val="000000"/>
                        </a:solidFill>
                        <a:effectLst/>
                        <a:highlight>
                          <a:srgbClr val="C9DAF8"/>
                        </a:highlight>
                        <a:latin typeface="+mj-lt"/>
                        <a:ea typeface="Verdana"/>
                        <a:cs typeface="Arial"/>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i="0" u="none" strike="noStrike">
                          <a:solidFill>
                            <a:srgbClr val="000000"/>
                          </a:solidFill>
                          <a:effectLst/>
                          <a:highlight>
                            <a:srgbClr val="C9DAF8"/>
                          </a:highlight>
                          <a:latin typeface="+mj-lt"/>
                          <a:ea typeface="Verdana"/>
                          <a:cs typeface="Arial"/>
                        </a:rPr>
                        <a:t>Results:</a:t>
                      </a:r>
                    </a:p>
                    <a:p>
                      <a:pPr marL="308610" marR="0" indent="-171450" algn="l" rtl="0" fontAlgn="t">
                        <a:lnSpc>
                          <a:spcPct val="115000"/>
                        </a:lnSpc>
                        <a:spcBef>
                          <a:spcPts val="0"/>
                        </a:spcBef>
                        <a:spcAft>
                          <a:spcPts val="0"/>
                        </a:spcAft>
                        <a:buClr>
                          <a:srgbClr val="000000"/>
                        </a:buClr>
                        <a:buSzPts val="1400"/>
                        <a:buFont typeface="Arial" panose="020B0604020202020204" pitchFamily="34" charset="0"/>
                        <a:buChar char="•"/>
                      </a:pPr>
                      <a:r>
                        <a:rPr lang="en-US" sz="1400" b="0" i="0" u="none" strike="noStrike" cap="none">
                          <a:solidFill>
                            <a:schemeClr val="tx1"/>
                          </a:solidFill>
                          <a:effectLst/>
                          <a:latin typeface="+mj-lt"/>
                          <a:ea typeface="+mn-ea"/>
                          <a:cs typeface="+mn-cs"/>
                          <a:sym typeface="Arial"/>
                        </a:rPr>
                        <a:t>LID-Net demonstrated superior performance in dehazing effectiveness compared to traditional methods and other deep learning approaches, as evidenced by experiments conducted on two real-world foggy weather datasets.</a:t>
                      </a:r>
                      <a:endParaRPr lang="en-US" sz="1400" b="0" i="0" u="none" strike="noStrike">
                        <a:effectLst/>
                        <a:highlight>
                          <a:srgbClr val="C9DAF8"/>
                        </a:highlight>
                        <a:latin typeface="+mj-lt"/>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137160" marR="0" indent="0" algn="l" rtl="0" fontAlgn="t">
                        <a:lnSpc>
                          <a:spcPct val="115000"/>
                        </a:lnSpc>
                        <a:spcBef>
                          <a:spcPts val="0"/>
                        </a:spcBef>
                        <a:spcAft>
                          <a:spcPts val="0"/>
                        </a:spcAft>
                        <a:buClr>
                          <a:srgbClr val="000000"/>
                        </a:buClr>
                        <a:buSzPts val="1400"/>
                        <a:buNone/>
                      </a:pPr>
                      <a:endParaRPr lang="en-US" sz="1400" b="0" i="0" u="none" strike="noStrike">
                        <a:solidFill>
                          <a:srgbClr val="000000"/>
                        </a:solidFill>
                        <a:effectLst/>
                        <a:highlight>
                          <a:srgbClr val="C9DAF8"/>
                        </a:highlight>
                        <a:latin typeface="+mj-lt"/>
                        <a:ea typeface="Arial" panose="020B0604020202020204" pitchFamily="34" charset="0"/>
                        <a:cs typeface="Arial" panose="020B0604020202020204" pitchFamily="34" charset="0"/>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0" i="0" u="none" strike="noStrike" cap="none">
                          <a:solidFill>
                            <a:schemeClr val="tx1"/>
                          </a:solidFill>
                          <a:effectLst/>
                          <a:highlight>
                            <a:srgbClr val="C9DAF8"/>
                          </a:highlight>
                          <a:latin typeface="+mj-lt"/>
                          <a:ea typeface="+mn-ea"/>
                          <a:cs typeface="+mn-cs"/>
                          <a:sym typeface="Arial"/>
                        </a:rPr>
                        <a:t>The study addresses limitations in traditional image dehazing methods, which often rely on simplistic assumptions about haze distribution and fail to generalize across different environments.</a:t>
                      </a:r>
                    </a:p>
                    <a:p>
                      <a:pPr marL="137160" marR="0" indent="0" algn="l" rtl="0" fontAlgn="t">
                        <a:lnSpc>
                          <a:spcPct val="115000"/>
                        </a:lnSpc>
                        <a:spcBef>
                          <a:spcPts val="0"/>
                        </a:spcBef>
                        <a:spcAft>
                          <a:spcPts val="0"/>
                        </a:spcAft>
                        <a:buClr>
                          <a:srgbClr val="000000"/>
                        </a:buClr>
                        <a:buSzPts val="1400"/>
                        <a:buFont typeface="Arial" panose="020B0604020202020204" pitchFamily="34" charset="0"/>
                        <a:buNone/>
                      </a:pPr>
                      <a:endParaRPr lang="en-US" sz="1400" b="0" i="0" u="none" strike="noStrike">
                        <a:solidFill>
                          <a:srgbClr val="000000"/>
                        </a:solidFill>
                        <a:effectLst/>
                        <a:highlight>
                          <a:srgbClr val="C9DAF8"/>
                        </a:highlight>
                        <a:latin typeface="+mj-lt"/>
                        <a:cs typeface="Arial"/>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0" i="0" u="none" strike="noStrike" cap="none">
                          <a:solidFill>
                            <a:schemeClr val="tx1"/>
                          </a:solidFill>
                          <a:effectLst/>
                          <a:highlight>
                            <a:srgbClr val="C9DAF8"/>
                          </a:highlight>
                          <a:latin typeface="+mj-lt"/>
                          <a:ea typeface="+mn-ea"/>
                          <a:cs typeface="+mn-cs"/>
                          <a:sym typeface="Arial"/>
                        </a:rPr>
                        <a:t>LID-Net's approach mitigates these issues by not depending on the atmospheric scattering model, thus providing a more robust solution for various driving conditions.</a:t>
                      </a:r>
                      <a:endParaRPr lang="en-US" sz="1400">
                        <a:highlight>
                          <a:srgbClr val="C9DAF8"/>
                        </a:highlight>
                        <a:latin typeface="+mj-lt"/>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extLst>
                  <a:ext uri="{0D108BD9-81ED-4DB2-BD59-A6C34878D82A}">
                    <a16:rowId xmlns:a16="http://schemas.microsoft.com/office/drawing/2014/main" val="3120651866"/>
                  </a:ext>
                </a:extLst>
              </a:tr>
            </a:tbl>
          </a:graphicData>
        </a:graphic>
      </p:graphicFrame>
    </p:spTree>
    <p:extLst>
      <p:ext uri="{BB962C8B-B14F-4D97-AF65-F5344CB8AC3E}">
        <p14:creationId xmlns:p14="http://schemas.microsoft.com/office/powerpoint/2010/main" val="1485391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Use Cases &amp; Testing</a:t>
            </a:r>
            <a:endParaRPr lang="en-US" sz="1400" b="0" i="0" u="none" strike="noStrike" cap="none">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260EAF32-7213-2CCB-4658-501C4BEA8CF4}"/>
              </a:ext>
            </a:extLst>
          </p:cNvPr>
          <p:cNvSpPr txBox="1"/>
          <p:nvPr/>
        </p:nvSpPr>
        <p:spPr>
          <a:xfrm>
            <a:off x="280799" y="790730"/>
            <a:ext cx="5761704" cy="5735761"/>
          </a:xfrm>
          <a:prstGeom prst="rect">
            <a:avLst/>
          </a:prstGeom>
          <a:noFill/>
          <a:ln>
            <a:noFill/>
          </a:ln>
        </p:spPr>
        <p:txBody>
          <a:bodyPr spcFirstLastPara="1" wrap="square" lIns="91425" tIns="45700" rIns="91425" bIns="45700" anchor="t" anchorCtr="0">
            <a:noAutofit/>
          </a:bodyPr>
          <a:lstStyle/>
          <a:p>
            <a:pPr marL="285750" marR="0" lvl="0" indent="-285750" rtl="0">
              <a:lnSpc>
                <a:spcPct val="100000"/>
              </a:lnSpc>
              <a:spcBef>
                <a:spcPts val="0"/>
              </a:spcBef>
              <a:spcAft>
                <a:spcPts val="0"/>
              </a:spcAft>
              <a:buFont typeface="Wingdings" panose="05000000000000000000" pitchFamily="2" charset="2"/>
              <a:buChar char="v"/>
            </a:pPr>
            <a:r>
              <a:rPr lang="en-IN" b="1">
                <a:latin typeface="Verdana"/>
                <a:ea typeface="Verdana"/>
              </a:rPr>
              <a:t>Use Cases</a:t>
            </a:r>
          </a:p>
          <a:p>
            <a:pPr marL="342900" indent="-342900" algn="just">
              <a:buFont typeface="Wingdings" panose="05000000000000000000" pitchFamily="2" charset="2"/>
              <a:buChar char="v"/>
            </a:pPr>
            <a:r>
              <a:rPr lang="en-IN" sz="1800" b="1">
                <a:ea typeface="Verdana"/>
              </a:rPr>
              <a:t>Photography and Videography</a:t>
            </a:r>
            <a:endParaRPr lang="en-IN" sz="1800">
              <a:ea typeface="Verdana"/>
            </a:endParaRPr>
          </a:p>
          <a:p>
            <a:pPr algn="just"/>
            <a:r>
              <a:rPr lang="en-IN" sz="1800">
                <a:ea typeface="Verdana"/>
              </a:rPr>
              <a:t>It can enhance image quality in outdoor photography and video capture under hazy conditions, making it ideal for professional and consumer-level applications.</a:t>
            </a:r>
            <a:endParaRPr lang="en-IN" sz="1800"/>
          </a:p>
          <a:p>
            <a:pPr marL="285750" indent="-285750" algn="just">
              <a:buFont typeface="Wingdings" panose="05000000000000000000" pitchFamily="2" charset="2"/>
              <a:buChar char="v"/>
            </a:pPr>
            <a:endParaRPr lang="en-IN" sz="1800">
              <a:ea typeface="Verdana"/>
            </a:endParaRPr>
          </a:p>
          <a:p>
            <a:pPr marL="342900" indent="-342900" algn="just">
              <a:buFont typeface="Wingdings" panose="05000000000000000000" pitchFamily="2" charset="2"/>
              <a:buChar char="v"/>
            </a:pPr>
            <a:r>
              <a:rPr lang="en-IN" sz="1800" b="1">
                <a:ea typeface="Verdana"/>
              </a:rPr>
              <a:t>Surveillance Systems</a:t>
            </a:r>
            <a:r>
              <a:rPr lang="en-IN" sz="1800">
                <a:ea typeface="Verdana"/>
              </a:rPr>
              <a:t>:</a:t>
            </a:r>
          </a:p>
          <a:p>
            <a:pPr algn="just"/>
            <a:r>
              <a:rPr lang="en-IN" sz="1800">
                <a:ea typeface="Verdana"/>
              </a:rPr>
              <a:t>Improves visibility in surveillance footage captured in foggy or smoggy environments, aiding security and monitoring tasks.</a:t>
            </a:r>
          </a:p>
          <a:p>
            <a:pPr marL="285750" indent="-285750" algn="just">
              <a:buFont typeface="Wingdings" panose="05000000000000000000" pitchFamily="2" charset="2"/>
              <a:buChar char="v"/>
            </a:pPr>
            <a:endParaRPr lang="en-IN" sz="1800">
              <a:ea typeface="Verdana"/>
            </a:endParaRPr>
          </a:p>
          <a:p>
            <a:pPr marL="342900" indent="-342900" algn="just">
              <a:buFont typeface="Wingdings" panose="05000000000000000000" pitchFamily="2" charset="2"/>
              <a:buChar char="v"/>
            </a:pPr>
            <a:r>
              <a:rPr lang="en-IN" sz="1800" b="1">
                <a:ea typeface="Verdana"/>
              </a:rPr>
              <a:t>Autonomous Vehicles</a:t>
            </a:r>
            <a:r>
              <a:rPr lang="en-IN" sz="1800">
                <a:ea typeface="Verdana"/>
              </a:rPr>
              <a:t>:</a:t>
            </a:r>
          </a:p>
          <a:p>
            <a:pPr algn="just"/>
            <a:r>
              <a:rPr lang="en-IN" sz="1800">
                <a:ea typeface="Verdana"/>
              </a:rPr>
              <a:t>Enhances the clarity of images captured by cameras in autonomous cars, ensuring better scene understanding in adverse weather conditions.</a:t>
            </a:r>
            <a:endParaRPr lang="en-IN" sz="1800"/>
          </a:p>
          <a:p>
            <a:pPr marL="285750" marR="0" lvl="0" indent="-285750" algn="just">
              <a:lnSpc>
                <a:spcPct val="100000"/>
              </a:lnSpc>
              <a:spcBef>
                <a:spcPts val="0"/>
              </a:spcBef>
              <a:spcAft>
                <a:spcPts val="0"/>
              </a:spcAft>
              <a:buFont typeface="Wingdings" panose="05000000000000000000" pitchFamily="2" charset="2"/>
              <a:buChar char="v"/>
            </a:pPr>
            <a:endParaRPr lang="en-IN" sz="1800">
              <a:ea typeface="Verdana" panose="020B0604030504040204" pitchFamily="34" charset="0"/>
            </a:endParaRPr>
          </a:p>
          <a:p>
            <a:pPr marL="285750" marR="0" lvl="0" indent="-285750" rtl="0">
              <a:lnSpc>
                <a:spcPct val="100000"/>
              </a:lnSpc>
              <a:spcBef>
                <a:spcPts val="0"/>
              </a:spcBef>
              <a:spcAft>
                <a:spcPts val="0"/>
              </a:spcAft>
              <a:buFont typeface="Wingdings" panose="05000000000000000000" pitchFamily="2" charset="2"/>
              <a:buChar char="v"/>
            </a:pPr>
            <a:endParaRPr lang="en-IN">
              <a:latin typeface="Verdana" panose="020B0604030504040204" pitchFamily="34" charset="0"/>
              <a:ea typeface="Verdana" panose="020B0604030504040204" pitchFamily="34" charset="0"/>
            </a:endParaRPr>
          </a:p>
          <a:p>
            <a:pPr marL="285750" indent="-285750">
              <a:buFont typeface="Wingdings" panose="05000000000000000000" pitchFamily="2" charset="2"/>
              <a:buChar char="v"/>
            </a:pPr>
            <a:endParaRPr lang="en-IN">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1DFC5A03-8723-D0D0-00E3-3B2AA3C32CD5}"/>
              </a:ext>
            </a:extLst>
          </p:cNvPr>
          <p:cNvSpPr txBox="1"/>
          <p:nvPr/>
        </p:nvSpPr>
        <p:spPr>
          <a:xfrm>
            <a:off x="6096000" y="624077"/>
            <a:ext cx="5716882" cy="5746966"/>
          </a:xfrm>
          <a:prstGeom prst="rect">
            <a:avLst/>
          </a:prstGeom>
          <a:noFill/>
          <a:ln>
            <a:noFill/>
          </a:ln>
        </p:spPr>
        <p:txBody>
          <a:bodyPr spcFirstLastPara="1" wrap="square" lIns="91425" tIns="45700" rIns="91425" bIns="45700" anchor="t" anchorCtr="0">
            <a:noAutofit/>
          </a:bodyPr>
          <a:lstStyle/>
          <a:p>
            <a:pPr marL="285750" marR="0" lvl="0" indent="-285750" rtl="0">
              <a:lnSpc>
                <a:spcPct val="100000"/>
              </a:lnSpc>
              <a:spcBef>
                <a:spcPts val="0"/>
              </a:spcBef>
              <a:spcAft>
                <a:spcPts val="0"/>
              </a:spcAft>
              <a:buFont typeface="Wingdings" panose="05000000000000000000" pitchFamily="2" charset="2"/>
              <a:buChar char="v"/>
            </a:pPr>
            <a:r>
              <a:rPr lang="en-IN" b="1">
                <a:latin typeface="Verdana"/>
                <a:ea typeface="Verdana"/>
              </a:rPr>
              <a:t>Test Cases </a:t>
            </a:r>
          </a:p>
          <a:p>
            <a:pPr marL="285750" marR="0" lvl="0" indent="-285750" rtl="0">
              <a:lnSpc>
                <a:spcPct val="100000"/>
              </a:lnSpc>
              <a:spcBef>
                <a:spcPts val="0"/>
              </a:spcBef>
              <a:spcAft>
                <a:spcPts val="0"/>
              </a:spcAft>
              <a:buFont typeface="Wingdings" panose="05000000000000000000" pitchFamily="2" charset="2"/>
              <a:buChar char="v"/>
            </a:pPr>
            <a:endParaRPr lang="en-IN" b="1">
              <a:latin typeface="Verdana"/>
              <a:ea typeface="Verdana"/>
            </a:endParaRPr>
          </a:p>
          <a:p>
            <a:pPr marL="285750" indent="-285750">
              <a:buFont typeface="Wingdings" panose="05000000000000000000" pitchFamily="2" charset="2"/>
              <a:buChar char="v"/>
            </a:pPr>
            <a:r>
              <a:rPr lang="en-IN" b="1">
                <a:ea typeface="Verdana"/>
              </a:rPr>
              <a:t>Datasets</a:t>
            </a:r>
            <a:r>
              <a:rPr lang="en-IN">
                <a:ea typeface="Verdana"/>
              </a:rPr>
              <a:t>:</a:t>
            </a:r>
            <a:endParaRPr lang="en-IN"/>
          </a:p>
          <a:p>
            <a:pPr algn="just"/>
            <a:r>
              <a:rPr lang="en-IN">
                <a:ea typeface="Verdana"/>
              </a:rPr>
              <a:t>It was tested on synthetic datasets (e.g., RESIDE) and real-world hazy images to ensure both quantitative and qualitative reliability.</a:t>
            </a:r>
            <a:endParaRPr lang="en-IN"/>
          </a:p>
          <a:p>
            <a:pPr algn="just"/>
            <a:r>
              <a:rPr lang="en-IN">
                <a:ea typeface="Verdana"/>
              </a:rPr>
              <a:t>Synthetic datasets allowed ground-truth comparisons, while real-world images validated its robustness.</a:t>
            </a:r>
            <a:endParaRPr lang="en-IN"/>
          </a:p>
          <a:p>
            <a:pPr marL="285750" indent="-285750" algn="just">
              <a:buFont typeface="Wingdings" panose="05000000000000000000" pitchFamily="2" charset="2"/>
              <a:buChar char="v"/>
            </a:pPr>
            <a:endParaRPr lang="en-IN">
              <a:ea typeface="Verdana"/>
            </a:endParaRPr>
          </a:p>
          <a:p>
            <a:pPr marL="285750" indent="-285750" algn="just">
              <a:buFont typeface="Wingdings" panose="05000000000000000000" pitchFamily="2" charset="2"/>
              <a:buChar char="v"/>
            </a:pPr>
            <a:r>
              <a:rPr lang="en-IN" b="1">
                <a:ea typeface="Verdana"/>
              </a:rPr>
              <a:t>Quantitative Evaluation</a:t>
            </a:r>
            <a:r>
              <a:rPr lang="en-IN">
                <a:ea typeface="Verdana"/>
              </a:rPr>
              <a:t>:</a:t>
            </a:r>
          </a:p>
          <a:p>
            <a:pPr algn="just"/>
            <a:r>
              <a:rPr lang="en-IN">
                <a:ea typeface="Verdana"/>
              </a:rPr>
              <a:t>Metrics like PSNR (Peak Signal-to-Noise Ratio) and SSIM (Structural Similarity Index) were used to objectively evaluate the dehazing quality.</a:t>
            </a:r>
          </a:p>
          <a:p>
            <a:pPr marL="285750" indent="-285750" algn="just">
              <a:buFont typeface="Wingdings" panose="05000000000000000000" pitchFamily="2" charset="2"/>
              <a:buChar char="v"/>
            </a:pPr>
            <a:endParaRPr lang="en-IN">
              <a:ea typeface="Verdana"/>
            </a:endParaRPr>
          </a:p>
          <a:p>
            <a:pPr marL="285750" indent="-285750" algn="just">
              <a:buFont typeface="Wingdings" panose="05000000000000000000" pitchFamily="2" charset="2"/>
              <a:buChar char="v"/>
            </a:pPr>
            <a:r>
              <a:rPr lang="en-IN" b="1">
                <a:ea typeface="Verdana"/>
              </a:rPr>
              <a:t>Qualitative Evaluation</a:t>
            </a:r>
            <a:r>
              <a:rPr lang="en-IN">
                <a:ea typeface="Verdana"/>
              </a:rPr>
              <a:t>:</a:t>
            </a:r>
          </a:p>
          <a:p>
            <a:pPr algn="just"/>
            <a:r>
              <a:rPr lang="en-IN">
                <a:ea typeface="Verdana"/>
              </a:rPr>
              <a:t>Visual inspection confirmed that it effectively restores clarity, contrast, and colour fidelity in hazy images.</a:t>
            </a:r>
          </a:p>
          <a:p>
            <a:pPr marL="285750" indent="-285750" algn="just">
              <a:buFont typeface="Wingdings" panose="05000000000000000000" pitchFamily="2" charset="2"/>
              <a:buChar char="v"/>
            </a:pPr>
            <a:endParaRPr lang="en-IN">
              <a:ea typeface="Verdana"/>
            </a:endParaRPr>
          </a:p>
          <a:p>
            <a:pPr marL="285750" indent="-285750" algn="just">
              <a:buFont typeface="Wingdings" panose="05000000000000000000" pitchFamily="2" charset="2"/>
              <a:buChar char="v"/>
            </a:pPr>
            <a:r>
              <a:rPr lang="en-IN" b="1">
                <a:ea typeface="Verdana"/>
              </a:rPr>
              <a:t>Cross-Condition Testing</a:t>
            </a:r>
            <a:r>
              <a:rPr lang="en-IN">
                <a:ea typeface="Verdana"/>
              </a:rPr>
              <a:t>:</a:t>
            </a:r>
          </a:p>
          <a:p>
            <a:pPr algn="just"/>
            <a:r>
              <a:rPr lang="en-IN">
                <a:ea typeface="Verdana"/>
              </a:rPr>
              <a:t>Tested under diverse conditions such as varying haze densities, lighting environments, and weather types (e.g., fog, smog).</a:t>
            </a:r>
          </a:p>
          <a:p>
            <a:pPr marL="285750" indent="-285750" algn="just">
              <a:buFont typeface="Wingdings" panose="05000000000000000000" pitchFamily="2" charset="2"/>
              <a:buChar char="v"/>
            </a:pPr>
            <a:endParaRPr lang="en-IN">
              <a:ea typeface="Verdana"/>
            </a:endParaRPr>
          </a:p>
          <a:p>
            <a:pPr marL="285750" indent="-285750" algn="just">
              <a:buFont typeface="Wingdings" panose="05000000000000000000" pitchFamily="2" charset="2"/>
              <a:buChar char="v"/>
            </a:pPr>
            <a:r>
              <a:rPr lang="en-IN" b="1">
                <a:ea typeface="Verdana"/>
              </a:rPr>
              <a:t>Real-Time Application</a:t>
            </a:r>
            <a:r>
              <a:rPr lang="en-IN">
                <a:ea typeface="Verdana"/>
              </a:rPr>
              <a:t>:</a:t>
            </a:r>
          </a:p>
          <a:p>
            <a:pPr algn="just"/>
            <a:r>
              <a:rPr lang="en-IN">
                <a:ea typeface="Verdana"/>
              </a:rPr>
              <a:t>Testing showed that it performs efficiently enough for real-time or near-real-time applications, making it suitable for dynamic systems like autonomous vehicles and live video feeds.</a:t>
            </a:r>
          </a:p>
          <a:p>
            <a:pPr marL="285750" indent="-285750">
              <a:buFont typeface="Wingdings" panose="05000000000000000000" pitchFamily="2" charset="2"/>
              <a:buChar char="v"/>
            </a:pPr>
            <a:endParaRPr lang="en-IN">
              <a:ea typeface="Verdana" panose="020B0604030504040204" pitchFamily="34" charset="0"/>
            </a:endParaRPr>
          </a:p>
          <a:p>
            <a:pPr marL="285750" indent="-285750">
              <a:buFont typeface="Wingdings" panose="05000000000000000000" pitchFamily="2" charset="2"/>
              <a:buChar char="v"/>
            </a:pPr>
            <a:endParaRPr lang="en-IN">
              <a:ea typeface="Verdana" panose="020B0604030504040204" pitchFamily="34" charset="0"/>
            </a:endParaRPr>
          </a:p>
          <a:p>
            <a:pPr marL="285750" indent="-285750">
              <a:buFont typeface="Wingdings" panose="05000000000000000000" pitchFamily="2" charset="2"/>
              <a:buChar char="v"/>
            </a:pPr>
            <a:endParaRPr lang="en-IN">
              <a:ea typeface="Verdana" panose="020B0604030504040204" pitchFamily="34" charset="0"/>
            </a:endParaRPr>
          </a:p>
          <a:p>
            <a:pPr marL="285750" indent="-285750">
              <a:buFont typeface="Wingdings" panose="05000000000000000000" pitchFamily="2" charset="2"/>
              <a:buChar char="v"/>
            </a:pPr>
            <a:endParaRPr lang="en-IN">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995428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12333-A005-FEA0-4811-C852E2C24B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AD13B1-3AD5-5F48-5EA6-8283F4D732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4" name="Google Shape;125;p3">
            <a:extLst>
              <a:ext uri="{FF2B5EF4-FFF2-40B4-BE49-F238E27FC236}">
                <a16:creationId xmlns:a16="http://schemas.microsoft.com/office/drawing/2014/main" id="{3B14D212-DF1F-F61D-ECD3-9D20601BCEB3}"/>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Montserrat"/>
                <a:ea typeface="Montserrat"/>
                <a:cs typeface="Montserrat"/>
                <a:sym typeface="Montserrat"/>
              </a:rPr>
              <a:t>Implementation and Results – Iteration 1 </a:t>
            </a:r>
            <a:endParaRPr lang="en-US" sz="1400" b="0" i="0" u="none" strike="noStrike" cap="none">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ECA415C5-05E9-EE8C-B516-CAA160872052}"/>
              </a:ext>
            </a:extLst>
          </p:cNvPr>
          <p:cNvSpPr txBox="1"/>
          <p:nvPr/>
        </p:nvSpPr>
        <p:spPr>
          <a:xfrm>
            <a:off x="594543" y="116994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a:latin typeface="Verdana"/>
                <a:ea typeface="Verdana"/>
              </a:rPr>
              <a:t>Iteration 1 : Results </a:t>
            </a:r>
          </a:p>
          <a:p>
            <a:pPr marR="0" lvl="0" rtl="0">
              <a:lnSpc>
                <a:spcPct val="100000"/>
              </a:lnSpc>
              <a:spcBef>
                <a:spcPts val="0"/>
              </a:spcBef>
              <a:spcAft>
                <a:spcPts val="0"/>
              </a:spcAft>
            </a:pPr>
            <a:endParaRPr lang="en-IN">
              <a:latin typeface="Verdana" panose="020B0604030504040204" pitchFamily="34" charset="0"/>
              <a:ea typeface="Verdana" panose="020B0604030504040204" pitchFamily="34" charset="0"/>
            </a:endParaRPr>
          </a:p>
          <a:p>
            <a:pPr algn="just"/>
            <a:r>
              <a:rPr lang="en-US" sz="1600" b="1"/>
              <a:t>1. Data Preparation</a:t>
            </a:r>
          </a:p>
          <a:p>
            <a:pPr marL="285750" indent="-285750" algn="just">
              <a:buFont typeface="Wingdings" panose="05000000000000000000" pitchFamily="2" charset="2"/>
              <a:buChar char="v"/>
            </a:pPr>
            <a:r>
              <a:rPr lang="en-US" sz="1600" b="1"/>
              <a:t>Datasets Used:</a:t>
            </a:r>
            <a:endParaRPr lang="en-US" sz="1600"/>
          </a:p>
          <a:p>
            <a:pPr marL="742950" lvl="1" indent="-285750" algn="just">
              <a:buFont typeface="Arial" panose="020B0604020202020204" pitchFamily="34" charset="0"/>
              <a:buChar char="•"/>
            </a:pPr>
            <a:r>
              <a:rPr lang="en-US" sz="1600" b="1"/>
              <a:t>Synthetic Hazy Images:</a:t>
            </a:r>
            <a:r>
              <a:rPr lang="en-US" sz="1600"/>
              <a:t> SOTS dataset (from RESIDE benchmark).</a:t>
            </a:r>
          </a:p>
          <a:p>
            <a:pPr marL="742950" lvl="1" indent="-285750" algn="just">
              <a:buFont typeface="Arial" panose="020B0604020202020204" pitchFamily="34" charset="0"/>
              <a:buChar char="•"/>
            </a:pPr>
            <a:r>
              <a:rPr lang="en-US" sz="1600" b="1"/>
              <a:t>Real-World Hazy Images:</a:t>
            </a:r>
            <a:r>
              <a:rPr lang="en-US" sz="1600"/>
              <a:t> Collected using online repositories and personal contributions.</a:t>
            </a:r>
          </a:p>
          <a:p>
            <a:pPr marL="457200" lvl="1" algn="just"/>
            <a:endParaRPr lang="en-US" sz="1600"/>
          </a:p>
          <a:p>
            <a:pPr algn="just"/>
            <a:r>
              <a:rPr lang="en-US" sz="1600" b="1"/>
              <a:t>2. Model Design</a:t>
            </a:r>
          </a:p>
          <a:p>
            <a:pPr marL="285750" indent="-285750" algn="just">
              <a:buFont typeface="Wingdings" panose="05000000000000000000" pitchFamily="2" charset="2"/>
              <a:buChar char="v"/>
            </a:pPr>
            <a:r>
              <a:rPr lang="en-US" sz="1600" b="1"/>
              <a:t>Architecture:</a:t>
            </a:r>
            <a:endParaRPr lang="en-US" sz="1600"/>
          </a:p>
          <a:p>
            <a:pPr marL="742950" lvl="1" indent="-285750" algn="just">
              <a:buFont typeface="Arial" panose="020B0604020202020204" pitchFamily="34" charset="0"/>
              <a:buChar char="•"/>
            </a:pPr>
            <a:r>
              <a:rPr lang="en-US" sz="1600"/>
              <a:t>A lightweight convolutional neural network (CNN) with fewer parameters for real-time efficiency.</a:t>
            </a:r>
          </a:p>
          <a:p>
            <a:pPr marL="742950" lvl="1" indent="-285750" algn="just">
              <a:buFont typeface="Arial" panose="020B0604020202020204" pitchFamily="34" charset="0"/>
              <a:buChar char="•"/>
            </a:pPr>
            <a:r>
              <a:rPr lang="en-US" sz="1600"/>
              <a:t>Incorporates residual blocks to enhance feature extraction.</a:t>
            </a:r>
          </a:p>
          <a:p>
            <a:pPr marL="742950" lvl="1" indent="-285750" algn="just">
              <a:buFont typeface="Arial" panose="020B0604020202020204" pitchFamily="34" charset="0"/>
              <a:buChar char="•"/>
            </a:pPr>
            <a:r>
              <a:rPr lang="en-US" sz="1600"/>
              <a:t>Includes brightness compensation layers to adjust for color and clarity preservation.</a:t>
            </a:r>
          </a:p>
          <a:p>
            <a:pPr marL="457200" lvl="1" algn="just"/>
            <a:endParaRPr lang="en-US" sz="1600"/>
          </a:p>
          <a:p>
            <a:pPr marL="285750" indent="-285750" algn="just">
              <a:buFont typeface="Wingdings" panose="05000000000000000000" pitchFamily="2" charset="2"/>
              <a:buChar char="v"/>
            </a:pPr>
            <a:r>
              <a:rPr lang="en-US" sz="1600" b="1"/>
              <a:t>Key Features:</a:t>
            </a:r>
            <a:endParaRPr lang="en-US" sz="1600"/>
          </a:p>
          <a:p>
            <a:pPr marL="742950" lvl="1" indent="-285750" algn="just">
              <a:buFont typeface="Arial" panose="020B0604020202020204" pitchFamily="34" charset="0"/>
              <a:buChar char="•"/>
            </a:pPr>
            <a:r>
              <a:rPr lang="en-US" sz="1600" b="1"/>
              <a:t>Convolutional Layers:</a:t>
            </a:r>
            <a:r>
              <a:rPr lang="en-US" sz="1600"/>
              <a:t> Extract spatial features..</a:t>
            </a:r>
          </a:p>
          <a:p>
            <a:pPr marL="742950" lvl="1" indent="-285750" algn="just">
              <a:buFont typeface="Arial" panose="020B0604020202020204" pitchFamily="34" charset="0"/>
              <a:buChar char="•"/>
            </a:pPr>
            <a:r>
              <a:rPr lang="en-US" sz="1600" b="1"/>
              <a:t>Activation Function:</a:t>
            </a:r>
            <a:r>
              <a:rPr lang="en-US" sz="1600"/>
              <a:t> Leaky ReLU for non-linearity.</a:t>
            </a:r>
          </a:p>
          <a:p>
            <a:pPr marL="742950" lvl="1" indent="-285750" algn="just">
              <a:buFont typeface="Arial" panose="020B0604020202020204" pitchFamily="34" charset="0"/>
              <a:buChar char="•"/>
            </a:pPr>
            <a:r>
              <a:rPr lang="en-US" sz="1600" b="1"/>
              <a:t>Output Layer:</a:t>
            </a:r>
            <a:r>
              <a:rPr lang="en-US" sz="1600"/>
              <a:t> Reconstructs the dehazed image.</a:t>
            </a:r>
          </a:p>
          <a:p>
            <a:pPr marR="0" lvl="0" rtl="0">
              <a:lnSpc>
                <a:spcPct val="100000"/>
              </a:lnSpc>
              <a:spcBef>
                <a:spcPts val="0"/>
              </a:spcBef>
              <a:spcAft>
                <a:spcPts val="0"/>
              </a:spcAft>
            </a:pPr>
            <a:endParaRPr lang="en-IN">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2291909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1994</Words>
  <Application>Microsoft Office PowerPoint</Application>
  <PresentationFormat>Widescreen</PresentationFormat>
  <Paragraphs>344</Paragraphs>
  <Slides>22</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22</vt:i4>
      </vt:variant>
    </vt:vector>
  </HeadingPairs>
  <TitlesOfParts>
    <vt:vector size="36" baseType="lpstr">
      <vt:lpstr>Aptos</vt:lpstr>
      <vt:lpstr>Poppins SemiBold</vt:lpstr>
      <vt:lpstr>Arial</vt:lpstr>
      <vt:lpstr>Plus Jakarta Sans</vt:lpstr>
      <vt:lpstr>SimSun</vt:lpstr>
      <vt:lpstr>Montserrat Medium</vt:lpstr>
      <vt:lpstr>Montserrat</vt:lpstr>
      <vt:lpstr>Open Sans</vt:lpstr>
      <vt:lpstr>Wingdings</vt:lpstr>
      <vt:lpstr>Calibri</vt:lpstr>
      <vt:lpstr>Times New Roman</vt:lpstr>
      <vt:lpstr>Aharoni</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GITAM</dc:creator>
  <cp:lastModifiedBy>TEJAS V REDDY</cp:lastModifiedBy>
  <cp:revision>2</cp:revision>
  <dcterms:created xsi:type="dcterms:W3CDTF">2022-05-23T07:15:42Z</dcterms:created>
  <dcterms:modified xsi:type="dcterms:W3CDTF">2025-03-22T08:24:07Z</dcterms:modified>
</cp:coreProperties>
</file>